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8"/>
    <a:srgbClr val="001428"/>
    <a:srgbClr val="000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3" d="100"/>
          <a:sy n="23" d="100"/>
        </p:scale>
        <p:origin x="15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8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5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8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DE8FD-B4E9-41A1-A150-87FD6AF13C4C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07990-BFA6-46EC-A158-FE487BE0B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uel cell schematic">
            <a:extLst>
              <a:ext uri="{FF2B5EF4-FFF2-40B4-BE49-F238E27FC236}">
                <a16:creationId xmlns:a16="http://schemas.microsoft.com/office/drawing/2014/main" id="{9A92C986-6768-4B16-935A-99A8A2E6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85" y="15091790"/>
            <a:ext cx="4225990" cy="47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FE8C4D-40C3-4FA3-955A-709A33FC0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740" y="7624053"/>
            <a:ext cx="5093710" cy="6184334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4FE7B09F-152F-4ABF-B08C-5D2B73CF836B}"/>
              </a:ext>
            </a:extLst>
          </p:cNvPr>
          <p:cNvSpPr/>
          <p:nvPr/>
        </p:nvSpPr>
        <p:spPr>
          <a:xfrm>
            <a:off x="22008156" y="14756251"/>
            <a:ext cx="623190" cy="299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7FD275-381F-4CDB-8DB5-C3218C111873}"/>
              </a:ext>
            </a:extLst>
          </p:cNvPr>
          <p:cNvCxnSpPr/>
          <p:nvPr/>
        </p:nvCxnSpPr>
        <p:spPr>
          <a:xfrm>
            <a:off x="0" y="5486400"/>
            <a:ext cx="4389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CCEAF9-9266-4F4D-894E-E1B94CFE0470}"/>
              </a:ext>
            </a:extLst>
          </p:cNvPr>
          <p:cNvSpPr txBox="1"/>
          <p:nvPr/>
        </p:nvSpPr>
        <p:spPr>
          <a:xfrm>
            <a:off x="7108723" y="402228"/>
            <a:ext cx="29673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Optimizing the operational efficiency of a PEM hydrogen fuel cell for applications in a hybrid electric vehicle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DA3E03-FB16-413E-9BCA-4D4C694949D4}"/>
              </a:ext>
            </a:extLst>
          </p:cNvPr>
          <p:cNvSpPr txBox="1"/>
          <p:nvPr/>
        </p:nvSpPr>
        <p:spPr>
          <a:xfrm>
            <a:off x="0" y="2829586"/>
            <a:ext cx="4389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 Narrow" panose="020B0606020202030204" pitchFamily="34" charset="0"/>
              </a:rPr>
              <a:t>Gerry Chen</a:t>
            </a:r>
            <a:r>
              <a:rPr lang="en-US" sz="5000" baseline="30000" dirty="0">
                <a:latin typeface="Arial Narrow" panose="020B0606020202030204" pitchFamily="34" charset="0"/>
              </a:rPr>
              <a:t>1</a:t>
            </a:r>
            <a:r>
              <a:rPr lang="en-US" sz="5000" dirty="0">
                <a:latin typeface="Arial Narrow" panose="020B0606020202030204" pitchFamily="34" charset="0"/>
              </a:rPr>
              <a:t>, Shomik Verma</a:t>
            </a:r>
            <a:r>
              <a:rPr lang="en-US" sz="5000" baseline="30000" dirty="0">
                <a:latin typeface="Arial Narrow" panose="020B0606020202030204" pitchFamily="34" charset="0"/>
              </a:rPr>
              <a:t>1</a:t>
            </a:r>
            <a:r>
              <a:rPr lang="en-US" sz="5000" dirty="0">
                <a:latin typeface="Arial Narrow" panose="020B0606020202030204" pitchFamily="34" charset="0"/>
              </a:rPr>
              <a:t>, Patrick Grady</a:t>
            </a:r>
            <a:r>
              <a:rPr lang="en-US" sz="5000" baseline="30000" dirty="0">
                <a:latin typeface="Arial Narrow" panose="020B0606020202030204" pitchFamily="34" charset="0"/>
              </a:rPr>
              <a:t>1</a:t>
            </a:r>
            <a:r>
              <a:rPr lang="en-US" sz="5000" dirty="0">
                <a:latin typeface="Arial Narrow" panose="020B0606020202030204" pitchFamily="34" charset="0"/>
              </a:rPr>
              <a:t>, Nico Hotz</a:t>
            </a:r>
            <a:r>
              <a:rPr lang="en-US" sz="5000" baseline="30000" dirty="0">
                <a:latin typeface="Arial Narrow" panose="020B0606020202030204" pitchFamily="34" charset="0"/>
              </a:rPr>
              <a:t>2</a:t>
            </a:r>
            <a:r>
              <a:rPr lang="en-US" sz="5000" dirty="0">
                <a:latin typeface="Arial Narrow" panose="020B0606020202030204" pitchFamily="34" charset="0"/>
              </a:rPr>
              <a:t>, Josiah Knight</a:t>
            </a:r>
            <a:r>
              <a:rPr lang="en-US" sz="5000" baseline="30000" dirty="0">
                <a:latin typeface="Arial Narrow" panose="020B0606020202030204" pitchFamily="34" charset="0"/>
              </a:rPr>
              <a:t>2</a:t>
            </a:r>
          </a:p>
          <a:p>
            <a:pPr algn="ctr"/>
            <a:r>
              <a:rPr lang="en-US" sz="5000" baseline="30000" dirty="0">
                <a:latin typeface="Arial Narrow" panose="020B0606020202030204" pitchFamily="34" charset="0"/>
              </a:rPr>
              <a:t>1</a:t>
            </a:r>
            <a:r>
              <a:rPr lang="en-US" sz="5000" dirty="0">
                <a:latin typeface="Arial Narrow" panose="020B0606020202030204" pitchFamily="34" charset="0"/>
              </a:rPr>
              <a:t>Duke Electric Vehicles Team</a:t>
            </a:r>
          </a:p>
          <a:p>
            <a:pPr algn="ctr"/>
            <a:r>
              <a:rPr lang="en-US" sz="5000" baseline="30000" dirty="0">
                <a:latin typeface="Arial Narrow" panose="020B0606020202030204" pitchFamily="34" charset="0"/>
              </a:rPr>
              <a:t>2</a:t>
            </a:r>
            <a:r>
              <a:rPr lang="en-US" sz="5000" dirty="0">
                <a:latin typeface="Arial Narrow" panose="020B0606020202030204" pitchFamily="34" charset="0"/>
              </a:rPr>
              <a:t>Mechanical Engineering and Materials Science Department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A233D-A172-4787-A087-4F6B4295142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054" y="1875835"/>
            <a:ext cx="4625686" cy="1907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FD2445-DADF-46E8-A41D-C0D56F807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60" y="2413685"/>
            <a:ext cx="10099964" cy="1592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5E4155-680C-4D7D-854F-F855D5272D17}"/>
              </a:ext>
            </a:extLst>
          </p:cNvPr>
          <p:cNvSpPr/>
          <p:nvPr/>
        </p:nvSpPr>
        <p:spPr>
          <a:xfrm>
            <a:off x="457200" y="5943601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B3F785-C21C-4A1A-ABDD-40473D6EB9DF}"/>
              </a:ext>
            </a:extLst>
          </p:cNvPr>
          <p:cNvSpPr/>
          <p:nvPr/>
        </p:nvSpPr>
        <p:spPr>
          <a:xfrm>
            <a:off x="15087600" y="5943600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Storage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3D3D2-B682-465A-B828-4BD4E28B40D2}"/>
              </a:ext>
            </a:extLst>
          </p:cNvPr>
          <p:cNvSpPr/>
          <p:nvPr/>
        </p:nvSpPr>
        <p:spPr>
          <a:xfrm>
            <a:off x="29718000" y="5943599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Cell Optimization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C84299-58AD-4509-85F2-24578CB31556}"/>
              </a:ext>
            </a:extLst>
          </p:cNvPr>
          <p:cNvSpPr/>
          <p:nvPr/>
        </p:nvSpPr>
        <p:spPr>
          <a:xfrm>
            <a:off x="457200" y="13428405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C60396-D895-40F5-BDC4-43A5E44BD64E}"/>
              </a:ext>
            </a:extLst>
          </p:cNvPr>
          <p:cNvSpPr/>
          <p:nvPr/>
        </p:nvSpPr>
        <p:spPr>
          <a:xfrm>
            <a:off x="457200" y="20273282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91B490-13C6-4DF6-B73B-84FA8687ED32}"/>
              </a:ext>
            </a:extLst>
          </p:cNvPr>
          <p:cNvSpPr/>
          <p:nvPr/>
        </p:nvSpPr>
        <p:spPr>
          <a:xfrm>
            <a:off x="21180006" y="16274534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5A2DDF-9DDE-4958-AAA2-F82000186B91}"/>
              </a:ext>
            </a:extLst>
          </p:cNvPr>
          <p:cNvSpPr/>
          <p:nvPr/>
        </p:nvSpPr>
        <p:spPr>
          <a:xfrm>
            <a:off x="15087600" y="16510834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Cell Characterization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6A75C3-7565-4BE9-9DB1-507DF9F1F015}"/>
              </a:ext>
            </a:extLst>
          </p:cNvPr>
          <p:cNvSpPr/>
          <p:nvPr/>
        </p:nvSpPr>
        <p:spPr>
          <a:xfrm>
            <a:off x="29718000" y="20923171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Next Steps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9FD12D-EBC8-45AD-99D8-82D2E4FBCB13}"/>
              </a:ext>
            </a:extLst>
          </p:cNvPr>
          <p:cNvSpPr/>
          <p:nvPr/>
        </p:nvSpPr>
        <p:spPr>
          <a:xfrm>
            <a:off x="29718000" y="27303155"/>
            <a:ext cx="13716000" cy="1188720"/>
          </a:xfrm>
          <a:prstGeom prst="rect">
            <a:avLst/>
          </a:prstGeom>
          <a:solidFill>
            <a:srgbClr val="003C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3CC5EB-3C5A-4732-9E97-E5897D01E1D5}"/>
              </a:ext>
            </a:extLst>
          </p:cNvPr>
          <p:cNvSpPr/>
          <p:nvPr/>
        </p:nvSpPr>
        <p:spPr>
          <a:xfrm>
            <a:off x="457200" y="7564582"/>
            <a:ext cx="13716000" cy="5403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68C63C-1A82-4A73-9FA8-3A13FDF2C822}"/>
              </a:ext>
            </a:extLst>
          </p:cNvPr>
          <p:cNvSpPr/>
          <p:nvPr/>
        </p:nvSpPr>
        <p:spPr>
          <a:xfrm>
            <a:off x="457200" y="15074324"/>
            <a:ext cx="13716000" cy="4741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29879B-DC4B-461D-837D-EB3DD7C339E4}"/>
              </a:ext>
            </a:extLst>
          </p:cNvPr>
          <p:cNvSpPr/>
          <p:nvPr/>
        </p:nvSpPr>
        <p:spPr>
          <a:xfrm>
            <a:off x="457200" y="21919201"/>
            <a:ext cx="13716000" cy="10541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DD2F7-AC0E-441E-9283-80D65F808642}"/>
              </a:ext>
            </a:extLst>
          </p:cNvPr>
          <p:cNvSpPr/>
          <p:nvPr/>
        </p:nvSpPr>
        <p:spPr>
          <a:xfrm>
            <a:off x="15087600" y="7564583"/>
            <a:ext cx="13716000" cy="8485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6E771E-8C35-4E56-9202-81DC58E186E7}"/>
              </a:ext>
            </a:extLst>
          </p:cNvPr>
          <p:cNvSpPr/>
          <p:nvPr/>
        </p:nvSpPr>
        <p:spPr>
          <a:xfrm>
            <a:off x="15087600" y="18160297"/>
            <a:ext cx="13716000" cy="14300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8FB2AC-66E1-4EBD-96B8-319F1C33EDD4}"/>
              </a:ext>
            </a:extLst>
          </p:cNvPr>
          <p:cNvSpPr/>
          <p:nvPr/>
        </p:nvSpPr>
        <p:spPr>
          <a:xfrm>
            <a:off x="29718000" y="7564582"/>
            <a:ext cx="13716000" cy="12953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368F99-CD75-473C-9CA3-12969C98D519}"/>
              </a:ext>
            </a:extLst>
          </p:cNvPr>
          <p:cNvSpPr/>
          <p:nvPr/>
        </p:nvSpPr>
        <p:spPr>
          <a:xfrm>
            <a:off x="29718000" y="22517100"/>
            <a:ext cx="13716000" cy="4381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B3E5BB-F181-45D9-821D-DAC2D7281C9A}"/>
              </a:ext>
            </a:extLst>
          </p:cNvPr>
          <p:cNvSpPr/>
          <p:nvPr/>
        </p:nvSpPr>
        <p:spPr>
          <a:xfrm>
            <a:off x="29718000" y="28896431"/>
            <a:ext cx="13716000" cy="356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6F8AA5-EED7-4157-BED3-003C18FE2FD0}"/>
              </a:ext>
            </a:extLst>
          </p:cNvPr>
          <p:cNvSpPr txBox="1"/>
          <p:nvPr/>
        </p:nvSpPr>
        <p:spPr>
          <a:xfrm>
            <a:off x="529770" y="7703654"/>
            <a:ext cx="100946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Duke Electric Vehicles competes in the Shell Eco-Marathon annually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place Battery-Electric Prototype at 2017 competition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296 mi/kWh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Equivalent to 9,976 MPG-e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Expanding to hydrogen fuel cell category for 2018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Eco-Marathon is competition for efficiency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Previously: optimize aerodynamics, rolling resistance, weight, motor controller, battery management system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New considerations with hydrogen fuel cell (H2FC) implementation in the electric vehicle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EDD3F80-4249-4ED5-B669-6883C6DBC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5" t="-1839" r="20145" b="2030"/>
          <a:stretch/>
        </p:blipFill>
        <p:spPr>
          <a:xfrm>
            <a:off x="10845800" y="7759644"/>
            <a:ext cx="3106057" cy="49174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9A9374D-C2BF-42ED-AC6C-3520D841FD7B}"/>
              </a:ext>
            </a:extLst>
          </p:cNvPr>
          <p:cNvSpPr txBox="1"/>
          <p:nvPr/>
        </p:nvSpPr>
        <p:spPr>
          <a:xfrm>
            <a:off x="604841" y="15319626"/>
            <a:ext cx="8465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Goal: optimize H2FC to maximize efficiency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Variables: humidity, temperature, pressure, purging frequency, fan speed, short circuit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Change operating conditions of commercial fuel cell by controlling variables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Reduce variability in load to fix operating point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Vehicle power has significant spikes in load during acceleration or climbing hills, while is constant and low while driving on flat roads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A0D210-6B69-4AC0-810F-F41D6168E5A5}"/>
              </a:ext>
            </a:extLst>
          </p:cNvPr>
          <p:cNvSpPr txBox="1"/>
          <p:nvPr/>
        </p:nvSpPr>
        <p:spPr>
          <a:xfrm>
            <a:off x="4672443" y="22065720"/>
            <a:ext cx="9500757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Optimize H2FC operational efficiency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Generate IV curve for the fuel 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Derive power curve as a function of load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flowmeter to determine efficiency vs. load 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Change variables, determine impact on efficiency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Setup: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Compressed hydrogen tank + pressure regulator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Flowmeter attached between tank and H2FC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Slide resistors to manually change load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 multimeters to determine voltage and current at each load value (voltmeter connected in parallel with fuel cell, ammeter in series)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Energy in with flowmeter, energy out by IV curve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Determine best way to vary controllable variables: </a:t>
            </a:r>
          </a:p>
          <a:p>
            <a:pPr marL="798513" lvl="1" indent="-34131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Humidity, temperature, pressure, purging frequency, fan speed, short circuit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Focused on pressure, purging frequency, fan speed: have biggest impact on efficiency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Pressure: inlet pressure of hydrogen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Purging: commercial fuel cell purges excess hydrogen + humidity every 10 s.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Fan speed: cools fuel cell and provides air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BC425C-F652-4DAE-A0D7-02B4806676FF}"/>
              </a:ext>
            </a:extLst>
          </p:cNvPr>
          <p:cNvSpPr txBox="1"/>
          <p:nvPr/>
        </p:nvSpPr>
        <p:spPr>
          <a:xfrm>
            <a:off x="15258471" y="7695038"/>
            <a:ext cx="843280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Car speed kept constant to minimize aerodynamic losses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Motor is off for majority of lap due to track elevation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Power demanded in short, powerful bursts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Energy storage system developed to allow FC to store energy in supercapacitor bank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Motor draws directly from this bank in bursts.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Power converter is fully controllable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Operates at 96%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Allows fuel cell to be run at its optimal point.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9D7AA7-D160-4223-8014-F48E774E66EF}"/>
              </a:ext>
            </a:extLst>
          </p:cNvPr>
          <p:cNvSpPr/>
          <p:nvPr/>
        </p:nvSpPr>
        <p:spPr>
          <a:xfrm>
            <a:off x="15786484" y="14184946"/>
            <a:ext cx="2266950" cy="13699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Fuel Cell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2DCAF-074A-4999-87C6-FDEA6D9AB4BD}"/>
              </a:ext>
            </a:extLst>
          </p:cNvPr>
          <p:cNvSpPr/>
          <p:nvPr/>
        </p:nvSpPr>
        <p:spPr>
          <a:xfrm>
            <a:off x="18676623" y="14178741"/>
            <a:ext cx="3331533" cy="1376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Controllable Step-Up Converter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BC971-6DA9-4F8C-9D79-A7DE2F795DAF}"/>
              </a:ext>
            </a:extLst>
          </p:cNvPr>
          <p:cNvSpPr/>
          <p:nvPr/>
        </p:nvSpPr>
        <p:spPr>
          <a:xfrm>
            <a:off x="22631345" y="14122815"/>
            <a:ext cx="3067050" cy="1376193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Supercapacitor Bank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97D7C67-B881-44A2-A429-7B24E0C03F60}"/>
              </a:ext>
            </a:extLst>
          </p:cNvPr>
          <p:cNvSpPr/>
          <p:nvPr/>
        </p:nvSpPr>
        <p:spPr>
          <a:xfrm>
            <a:off x="26333972" y="13896511"/>
            <a:ext cx="1828800" cy="18288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E434F08-676E-4C81-8C1D-753640A6640A}"/>
              </a:ext>
            </a:extLst>
          </p:cNvPr>
          <p:cNvSpPr/>
          <p:nvPr/>
        </p:nvSpPr>
        <p:spPr>
          <a:xfrm>
            <a:off x="25698155" y="14705812"/>
            <a:ext cx="612698" cy="33121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68B828B-4350-40B0-9AE1-B2C4676F8768}"/>
              </a:ext>
            </a:extLst>
          </p:cNvPr>
          <p:cNvSpPr/>
          <p:nvPr/>
        </p:nvSpPr>
        <p:spPr>
          <a:xfrm>
            <a:off x="18053434" y="14788787"/>
            <a:ext cx="623190" cy="29902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CD56AB-AE94-4CA4-9984-40A78298BC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90" b="21346"/>
          <a:stretch/>
        </p:blipFill>
        <p:spPr>
          <a:xfrm rot="5400000">
            <a:off x="-276589" y="23347502"/>
            <a:ext cx="5718461" cy="338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71C1041-655D-4555-9134-E630837A9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17519" b="5991"/>
          <a:stretch/>
        </p:blipFill>
        <p:spPr>
          <a:xfrm rot="5400000">
            <a:off x="16207096" y="18490009"/>
            <a:ext cx="3361070" cy="31744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CBCD6D-AD69-4047-8D18-5385EED072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5218" r="4141" b="11160"/>
          <a:stretch/>
        </p:blipFill>
        <p:spPr>
          <a:xfrm rot="5400000">
            <a:off x="566869" y="28924911"/>
            <a:ext cx="4031543" cy="249645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90D442C-111F-4F05-A519-9FF66E5B5F0F}"/>
              </a:ext>
            </a:extLst>
          </p:cNvPr>
          <p:cNvSpPr txBox="1"/>
          <p:nvPr/>
        </p:nvSpPr>
        <p:spPr>
          <a:xfrm>
            <a:off x="20439206" y="18365500"/>
            <a:ext cx="82145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Commercial Horizon 100W PEM fuel cell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Rated for 40% at 100W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Standard operating points: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7.5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psig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inlet hydrogen pressure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10s purging frequency for 100ms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10s SCU frequency for 100ms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Fan speed PWM 12% on at 12 V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25FAB9F-24C8-4DE7-9050-F7541BA9F0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7785"/>
          <a:stretch/>
        </p:blipFill>
        <p:spPr>
          <a:xfrm>
            <a:off x="15446061" y="27146941"/>
            <a:ext cx="6096622" cy="520756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E209B5-7AA6-4B9B-A17C-DE8F18EFA0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r="7797"/>
          <a:stretch/>
        </p:blipFill>
        <p:spPr>
          <a:xfrm>
            <a:off x="22190667" y="21894689"/>
            <a:ext cx="6126480" cy="5198024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E1DA08E6-D940-45CC-887C-BC4A85E09D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r="8022"/>
          <a:stretch/>
        </p:blipFill>
        <p:spPr>
          <a:xfrm>
            <a:off x="22190667" y="27146941"/>
            <a:ext cx="6126480" cy="527551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F3607A0-440A-4223-A03B-B00793488462}"/>
              </a:ext>
            </a:extLst>
          </p:cNvPr>
          <p:cNvSpPr txBox="1"/>
          <p:nvPr/>
        </p:nvSpPr>
        <p:spPr>
          <a:xfrm>
            <a:off x="29834282" y="7637703"/>
            <a:ext cx="90930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Decreasing purge frequency improved efficiency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No significant decrease in efficiency over time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Reducing fan speed rapidly dropped power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Change in temperature over time?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Increasing pressure improved(?) efficiency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6F5AFF7D-DD48-4D37-8C31-42A08707CF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r="6483"/>
          <a:stretch/>
        </p:blipFill>
        <p:spPr>
          <a:xfrm>
            <a:off x="30373149" y="10135843"/>
            <a:ext cx="5954258" cy="4901184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1A8824E8-3F32-4DDF-ABDA-888734EE63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7653"/>
          <a:stretch/>
        </p:blipFill>
        <p:spPr>
          <a:xfrm>
            <a:off x="36933881" y="10138611"/>
            <a:ext cx="5785981" cy="489841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FB27534-DE00-4666-A1E6-783B89FCC47E}"/>
              </a:ext>
            </a:extLst>
          </p:cNvPr>
          <p:cNvSpPr txBox="1"/>
          <p:nvPr/>
        </p:nvSpPr>
        <p:spPr>
          <a:xfrm>
            <a:off x="29814261" y="22621418"/>
            <a:ext cx="133885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Planning to run fuel cell at constant 50W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Predicted efficiency is 53.5%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Significant improvement over varying fuel cell load: 22% more efficient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Optimal running parameters: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No purging, fan on, pressure 7.5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psig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Next steps: 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Experiment with inlet humidity effects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Isolate air flow from temperature</a:t>
            </a:r>
          </a:p>
          <a:p>
            <a:pPr marL="804863" lvl="1" indent="-347663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Implementation of H2FC in vehicle (redesign)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41DFA07-74D2-4630-87BD-5D5A8C4333F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174" r="8589"/>
          <a:stretch/>
        </p:blipFill>
        <p:spPr>
          <a:xfrm>
            <a:off x="37282091" y="24161741"/>
            <a:ext cx="5856880" cy="202220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360A17FB-F8CC-4C85-AFD4-33587442B937}"/>
              </a:ext>
            </a:extLst>
          </p:cNvPr>
          <p:cNvSpPr txBox="1"/>
          <p:nvPr/>
        </p:nvSpPr>
        <p:spPr>
          <a:xfrm>
            <a:off x="29834282" y="28834184"/>
            <a:ext cx="13388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Performance Improvement by Temperature Control of an Open- Cathode PEM Fuel Cell System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Strahl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Robòtica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Industrial. Fuel Cells 14. No. 3, 466-478. March 2014.</a:t>
            </a: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Optimal Temperature Control in PEM Fuel Cells.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Riascos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Pereira. Federal University of ABC. IEEE 2009.</a:t>
            </a: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Predictive Control of Voltage and Current in a Fuel Cell-Ultracapacitor Hybrid.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Greenwell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Vahidi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Clemson University. IEEE Transactions on Industrial Electronics, Vol 57, No. 6, June 2016.</a:t>
            </a: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Diagram of a proton conducting solid oxide fuel cell.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Dervisoglu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May 2012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787DA8C2-0C1F-4E2A-9011-92A0A089F0F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r="7898"/>
          <a:stretch/>
        </p:blipFill>
        <p:spPr>
          <a:xfrm>
            <a:off x="15446060" y="21994200"/>
            <a:ext cx="6096623" cy="5152741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4A214A12-5220-4165-A535-74C28DEEE8E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r="7415"/>
          <a:stretch/>
        </p:blipFill>
        <p:spPr>
          <a:xfrm>
            <a:off x="30373149" y="15319626"/>
            <a:ext cx="5954258" cy="5039573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18932A6C-EBBB-4BBD-9410-7F83D81F1CE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7951"/>
          <a:stretch/>
        </p:blipFill>
        <p:spPr>
          <a:xfrm>
            <a:off x="36933880" y="15319626"/>
            <a:ext cx="5785981" cy="49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3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655</Words>
  <Application>Microsoft Office PowerPoint</Application>
  <PresentationFormat>Custom</PresentationFormat>
  <Paragraphs>82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Narrow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</dc:creator>
  <cp:lastModifiedBy>DEV</cp:lastModifiedBy>
  <cp:revision>48</cp:revision>
  <dcterms:created xsi:type="dcterms:W3CDTF">2017-11-04T17:27:29Z</dcterms:created>
  <dcterms:modified xsi:type="dcterms:W3CDTF">2017-11-06T04:41:21Z</dcterms:modified>
</cp:coreProperties>
</file>