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tif" ContentType="image/tif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78"/>
    <a:srgbClr val="001428"/>
    <a:srgbClr val="000A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19" d="100"/>
          <a:sy n="19" d="100"/>
        </p:scale>
        <p:origin x="168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0DE8FD-B4E9-41A1-A150-87FD6AF13C4C}"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224793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0DE8FD-B4E9-41A1-A150-87FD6AF13C4C}"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2316883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0DE8FD-B4E9-41A1-A150-87FD6AF13C4C}"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162578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0DE8FD-B4E9-41A1-A150-87FD6AF13C4C}"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3817032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0DE8FD-B4E9-41A1-A150-87FD6AF13C4C}"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312917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0DE8FD-B4E9-41A1-A150-87FD6AF13C4C}" type="datetimeFigureOut">
              <a:rPr lang="en-US" smtClean="0"/>
              <a:t>10/31/18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3332755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0DE8FD-B4E9-41A1-A150-87FD6AF13C4C}" type="datetimeFigureOut">
              <a:rPr lang="en-US" smtClean="0"/>
              <a:t>10/31/18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263909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0DE8FD-B4E9-41A1-A150-87FD6AF13C4C}" type="datetimeFigureOut">
              <a:rPr lang="en-US" smtClean="0"/>
              <a:t>10/31/18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342397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DE8FD-B4E9-41A1-A150-87FD6AF13C4C}" type="datetimeFigureOut">
              <a:rPr lang="en-US" smtClean="0"/>
              <a:t>10/31/18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3730350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550DE8FD-B4E9-41A1-A150-87FD6AF13C4C}" type="datetimeFigureOut">
              <a:rPr lang="en-US" smtClean="0"/>
              <a:t>10/31/18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305028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550DE8FD-B4E9-41A1-A150-87FD6AF13C4C}" type="datetimeFigureOut">
              <a:rPr lang="en-US" smtClean="0"/>
              <a:t>10/31/18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07990-BFA6-46EC-A158-FE487BE0B77C}" type="slidenum">
              <a:rPr lang="en-US" smtClean="0"/>
              <a:t>‹#›</a:t>
            </a:fld>
            <a:endParaRPr lang="en-US"/>
          </a:p>
        </p:txBody>
      </p:sp>
    </p:spTree>
    <p:extLst>
      <p:ext uri="{BB962C8B-B14F-4D97-AF65-F5344CB8AC3E}">
        <p14:creationId xmlns:p14="http://schemas.microsoft.com/office/powerpoint/2010/main" val="39271273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550DE8FD-B4E9-41A1-A150-87FD6AF13C4C}" type="datetimeFigureOut">
              <a:rPr lang="en-US" smtClean="0"/>
              <a:t>10/31/18</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2F307990-BFA6-46EC-A158-FE487BE0B77C}" type="slidenum">
              <a:rPr lang="en-US" smtClean="0"/>
              <a:t>‹#›</a:t>
            </a:fld>
            <a:endParaRPr lang="en-US"/>
          </a:p>
        </p:txBody>
      </p:sp>
    </p:spTree>
    <p:extLst>
      <p:ext uri="{BB962C8B-B14F-4D97-AF65-F5344CB8AC3E}">
        <p14:creationId xmlns:p14="http://schemas.microsoft.com/office/powerpoint/2010/main" val="4010572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tif"/><Relationship Id="rId21" Type="http://schemas.openxmlformats.org/officeDocument/2006/relationships/image" Target="../media/image20.tif"/><Relationship Id="rId22" Type="http://schemas.openxmlformats.org/officeDocument/2006/relationships/image" Target="../media/image21.tif"/><Relationship Id="rId23" Type="http://schemas.openxmlformats.org/officeDocument/2006/relationships/image" Target="../media/image22.png"/><Relationship Id="rId24" Type="http://schemas.microsoft.com/office/2007/relationships/hdphoto" Target="../media/hdphoto1.wdp"/><Relationship Id="rId25" Type="http://schemas.openxmlformats.org/officeDocument/2006/relationships/image" Target="../media/image23.tif"/><Relationship Id="rId26" Type="http://schemas.openxmlformats.org/officeDocument/2006/relationships/image" Target="../media/image24.tif"/><Relationship Id="rId27" Type="http://schemas.openxmlformats.org/officeDocument/2006/relationships/image" Target="../media/image25.tif"/><Relationship Id="rId10" Type="http://schemas.openxmlformats.org/officeDocument/2006/relationships/image" Target="../media/image9.tiff"/><Relationship Id="rId11" Type="http://schemas.openxmlformats.org/officeDocument/2006/relationships/image" Target="../media/image10.tiff"/><Relationship Id="rId12" Type="http://schemas.openxmlformats.org/officeDocument/2006/relationships/image" Target="../media/image11.tiff"/><Relationship Id="rId13" Type="http://schemas.openxmlformats.org/officeDocument/2006/relationships/image" Target="../media/image12.tiff"/><Relationship Id="rId14" Type="http://schemas.openxmlformats.org/officeDocument/2006/relationships/image" Target="../media/image13.png"/><Relationship Id="rId15" Type="http://schemas.openxmlformats.org/officeDocument/2006/relationships/image" Target="../media/image14.tif"/><Relationship Id="rId16" Type="http://schemas.openxmlformats.org/officeDocument/2006/relationships/image" Target="../media/image15.tif"/><Relationship Id="rId17" Type="http://schemas.openxmlformats.org/officeDocument/2006/relationships/image" Target="../media/image16.tif"/><Relationship Id="rId18" Type="http://schemas.openxmlformats.org/officeDocument/2006/relationships/image" Target="../media/image17.tif"/><Relationship Id="rId19" Type="http://schemas.openxmlformats.org/officeDocument/2006/relationships/image" Target="../media/image18.tif"/><Relationship Id="rId1" Type="http://schemas.openxmlformats.org/officeDocument/2006/relationships/slideLayout" Target="../slideLayouts/slideLayout7.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6534" y="28373875"/>
            <a:ext cx="4895557" cy="3732107"/>
          </a:xfrm>
          <a:prstGeom prst="rect">
            <a:avLst/>
          </a:prstGeom>
        </p:spPr>
      </p:pic>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271" y="21331647"/>
            <a:ext cx="4723881" cy="3578698"/>
          </a:xfrm>
          <a:prstGeom prst="rect">
            <a:avLst/>
          </a:prstGeom>
        </p:spPr>
      </p:pic>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7661" y="21336896"/>
            <a:ext cx="4448943" cy="3573449"/>
          </a:xfrm>
          <a:prstGeom prst="rect">
            <a:avLst/>
          </a:prstGeom>
        </p:spPr>
      </p:pic>
      <p:pic>
        <p:nvPicPr>
          <p:cNvPr id="41" name="Picture 2" descr="https://lh4.googleusercontent.com/LGHcoJXg1UYb66pJkoH8aHeNcrYIHNNRk3SjNRSQwEf7DdLgtZhvKJ62eFEqf6waQs8aCIouaQl01l_WCEknujFxxbbZI7qmJEFvBFgp38GJpKWloAkSdH-kuLag4dQ0Xvyuv8aQM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794989" y="25449421"/>
            <a:ext cx="3748704" cy="374870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6F7FD275-381F-4CDB-8DB5-C3218C111873}"/>
              </a:ext>
            </a:extLst>
          </p:cNvPr>
          <p:cNvCxnSpPr/>
          <p:nvPr/>
        </p:nvCxnSpPr>
        <p:spPr>
          <a:xfrm>
            <a:off x="0" y="5486400"/>
            <a:ext cx="43891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F3CCEAF9-9266-4F4D-894E-E1B94CFE0470}"/>
              </a:ext>
            </a:extLst>
          </p:cNvPr>
          <p:cNvSpPr txBox="1"/>
          <p:nvPr/>
        </p:nvSpPr>
        <p:spPr>
          <a:xfrm>
            <a:off x="7108723" y="402228"/>
            <a:ext cx="29673754" cy="2308324"/>
          </a:xfrm>
          <a:prstGeom prst="rect">
            <a:avLst/>
          </a:prstGeom>
          <a:noFill/>
        </p:spPr>
        <p:txBody>
          <a:bodyPr wrap="square" rtlCol="0">
            <a:spAutoFit/>
          </a:bodyPr>
          <a:lstStyle/>
          <a:p>
            <a:pPr algn="ctr"/>
            <a:r>
              <a:rPr lang="en-US" sz="7200" b="1" dirty="0" smtClean="0">
                <a:latin typeface="Arial" panose="020B0604020202020204" pitchFamily="34" charset="0"/>
                <a:cs typeface="Arial" panose="020B0604020202020204" pitchFamily="34" charset="0"/>
              </a:rPr>
              <a:t>Design and optimization of the hydrogen fuel cell drivetrain of the world’s most fuel-efficient vehicle</a:t>
            </a:r>
            <a:endParaRPr lang="en-US" sz="7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0CDA3E03-FB16-413E-9BCA-4D4C694949D4}"/>
              </a:ext>
            </a:extLst>
          </p:cNvPr>
          <p:cNvSpPr txBox="1"/>
          <p:nvPr/>
        </p:nvSpPr>
        <p:spPr>
          <a:xfrm>
            <a:off x="0" y="2829586"/>
            <a:ext cx="43891200" cy="2400657"/>
          </a:xfrm>
          <a:prstGeom prst="rect">
            <a:avLst/>
          </a:prstGeom>
          <a:noFill/>
        </p:spPr>
        <p:txBody>
          <a:bodyPr wrap="square" rtlCol="0">
            <a:spAutoFit/>
          </a:bodyPr>
          <a:lstStyle/>
          <a:p>
            <a:pPr algn="ctr"/>
            <a:r>
              <a:rPr lang="en-US" sz="5000" dirty="0">
                <a:latin typeface="Arial Narrow" panose="020B0606020202030204" pitchFamily="34" charset="0"/>
              </a:rPr>
              <a:t>Gerry Chen</a:t>
            </a:r>
            <a:r>
              <a:rPr lang="en-US" sz="5000" baseline="30000" dirty="0">
                <a:latin typeface="Arial Narrow" panose="020B0606020202030204" pitchFamily="34" charset="0"/>
              </a:rPr>
              <a:t>1</a:t>
            </a:r>
            <a:r>
              <a:rPr lang="en-US" sz="5000" dirty="0">
                <a:latin typeface="Arial Narrow" panose="020B0606020202030204" pitchFamily="34" charset="0"/>
              </a:rPr>
              <a:t>, Shomik Verma</a:t>
            </a:r>
            <a:r>
              <a:rPr lang="en-US" sz="5000" baseline="30000" dirty="0">
                <a:latin typeface="Arial Narrow" panose="020B0606020202030204" pitchFamily="34" charset="0"/>
              </a:rPr>
              <a:t>1</a:t>
            </a:r>
            <a:r>
              <a:rPr lang="en-US" sz="5000" dirty="0">
                <a:latin typeface="Arial Narrow" panose="020B0606020202030204" pitchFamily="34" charset="0"/>
              </a:rPr>
              <a:t>, </a:t>
            </a:r>
            <a:r>
              <a:rPr lang="en-US" sz="5000" dirty="0">
                <a:latin typeface="Arial Narrow" panose="020B0606020202030204" pitchFamily="34" charset="0"/>
              </a:rPr>
              <a:t>Josiah </a:t>
            </a:r>
            <a:r>
              <a:rPr lang="en-US" sz="5000" dirty="0" smtClean="0">
                <a:latin typeface="Arial Narrow" panose="020B0606020202030204" pitchFamily="34" charset="0"/>
              </a:rPr>
              <a:t>Knight</a:t>
            </a:r>
            <a:r>
              <a:rPr lang="en-US" sz="5000" baseline="30000" dirty="0" smtClean="0">
                <a:latin typeface="Arial Narrow" panose="020B0606020202030204" pitchFamily="34" charset="0"/>
              </a:rPr>
              <a:t>2</a:t>
            </a:r>
            <a:r>
              <a:rPr lang="en-US" sz="5000" dirty="0" smtClean="0">
                <a:latin typeface="Arial Narrow" panose="020B0606020202030204" pitchFamily="34" charset="0"/>
              </a:rPr>
              <a:t>, </a:t>
            </a:r>
            <a:r>
              <a:rPr lang="en-US" sz="5000" dirty="0" smtClean="0">
                <a:latin typeface="Arial Narrow" panose="020B0606020202030204" pitchFamily="34" charset="0"/>
              </a:rPr>
              <a:t>Nico Hotz</a:t>
            </a:r>
            <a:r>
              <a:rPr lang="en-US" sz="5000" baseline="30000" dirty="0" smtClean="0">
                <a:latin typeface="Arial Narrow" panose="020B0606020202030204" pitchFamily="34" charset="0"/>
              </a:rPr>
              <a:t>2</a:t>
            </a:r>
            <a:endParaRPr lang="en-US" sz="5000" dirty="0">
              <a:latin typeface="Arial Narrow" panose="020B0606020202030204" pitchFamily="34" charset="0"/>
            </a:endParaRPr>
          </a:p>
          <a:p>
            <a:pPr algn="ctr"/>
            <a:r>
              <a:rPr lang="en-US" sz="5000" baseline="30000" dirty="0" smtClean="0">
                <a:latin typeface="Arial Narrow" panose="020B0606020202030204" pitchFamily="34" charset="0"/>
              </a:rPr>
              <a:t>1</a:t>
            </a:r>
            <a:r>
              <a:rPr lang="en-US" sz="5000" dirty="0" smtClean="0">
                <a:latin typeface="Arial Narrow" panose="020B0606020202030204" pitchFamily="34" charset="0"/>
              </a:rPr>
              <a:t>Duke </a:t>
            </a:r>
            <a:r>
              <a:rPr lang="en-US" sz="5000" dirty="0">
                <a:latin typeface="Arial Narrow" panose="020B0606020202030204" pitchFamily="34" charset="0"/>
              </a:rPr>
              <a:t>Electric Vehicles Team</a:t>
            </a:r>
          </a:p>
          <a:p>
            <a:pPr algn="ctr"/>
            <a:r>
              <a:rPr lang="en-US" sz="5000" baseline="30000" dirty="0">
                <a:latin typeface="Arial Narrow" panose="020B0606020202030204" pitchFamily="34" charset="0"/>
              </a:rPr>
              <a:t>2</a:t>
            </a:r>
            <a:r>
              <a:rPr lang="en-US" sz="5000" dirty="0">
                <a:latin typeface="Arial Narrow" panose="020B0606020202030204" pitchFamily="34" charset="0"/>
              </a:rPr>
              <a:t>Mechanical Engineering and Materials Science Department</a:t>
            </a:r>
          </a:p>
        </p:txBody>
      </p:sp>
      <p:pic>
        <p:nvPicPr>
          <p:cNvPr id="11" name="Picture 10">
            <a:extLst>
              <a:ext uri="{FF2B5EF4-FFF2-40B4-BE49-F238E27FC236}">
                <a16:creationId xmlns:a16="http://schemas.microsoft.com/office/drawing/2014/main" xmlns="" id="{B4CA233D-A172-4787-A087-4F6B42951428}"/>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37745054" y="1875835"/>
            <a:ext cx="4625686" cy="1907499"/>
          </a:xfrm>
          <a:prstGeom prst="rect">
            <a:avLst/>
          </a:prstGeom>
        </p:spPr>
      </p:pic>
      <p:pic>
        <p:nvPicPr>
          <p:cNvPr id="13" name="Picture 12">
            <a:extLst>
              <a:ext uri="{FF2B5EF4-FFF2-40B4-BE49-F238E27FC236}">
                <a16:creationId xmlns:a16="http://schemas.microsoft.com/office/drawing/2014/main" xmlns="" id="{98FD2445-DADF-46E8-A41D-C0D56F80736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20460" y="2413685"/>
            <a:ext cx="10099964" cy="1592435"/>
          </a:xfrm>
          <a:prstGeom prst="rect">
            <a:avLst/>
          </a:prstGeom>
        </p:spPr>
      </p:pic>
      <p:sp>
        <p:nvSpPr>
          <p:cNvPr id="16" name="Rectangle 15">
            <a:extLst>
              <a:ext uri="{FF2B5EF4-FFF2-40B4-BE49-F238E27FC236}">
                <a16:creationId xmlns:a16="http://schemas.microsoft.com/office/drawing/2014/main" xmlns="" id="{135E4155-680C-4D7D-854F-F855D5272D17}"/>
              </a:ext>
            </a:extLst>
          </p:cNvPr>
          <p:cNvSpPr/>
          <p:nvPr/>
        </p:nvSpPr>
        <p:spPr>
          <a:xfrm>
            <a:off x="457200" y="5943601"/>
            <a:ext cx="13716000" cy="1188720"/>
          </a:xfrm>
          <a:prstGeom prst="rect">
            <a:avLst/>
          </a:prstGeom>
          <a:solidFill>
            <a:srgbClr val="003C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bg1"/>
                </a:solidFill>
                <a:latin typeface="Arial" panose="020B0604020202020204" pitchFamily="34" charset="0"/>
                <a:cs typeface="Arial" panose="020B0604020202020204" pitchFamily="34" charset="0"/>
              </a:rPr>
              <a:t>Background</a:t>
            </a:r>
          </a:p>
        </p:txBody>
      </p:sp>
      <p:sp>
        <p:nvSpPr>
          <p:cNvPr id="18" name="Rectangle 17">
            <a:extLst>
              <a:ext uri="{FF2B5EF4-FFF2-40B4-BE49-F238E27FC236}">
                <a16:creationId xmlns:a16="http://schemas.microsoft.com/office/drawing/2014/main" xmlns="" id="{FEB3F785-C21C-4A1A-ABDD-40473D6EB9DF}"/>
              </a:ext>
            </a:extLst>
          </p:cNvPr>
          <p:cNvSpPr/>
          <p:nvPr/>
        </p:nvSpPr>
        <p:spPr>
          <a:xfrm>
            <a:off x="15087600" y="5943600"/>
            <a:ext cx="13716000" cy="1188720"/>
          </a:xfrm>
          <a:prstGeom prst="rect">
            <a:avLst/>
          </a:prstGeom>
          <a:solidFill>
            <a:srgbClr val="003C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prstClr val="white"/>
                </a:solidFill>
                <a:latin typeface="Arial" panose="020B0604020202020204" pitchFamily="34" charset="0"/>
                <a:cs typeface="Arial" panose="020B0604020202020204" pitchFamily="34" charset="0"/>
              </a:rPr>
              <a:t>Fuel Cell Optimization</a:t>
            </a:r>
            <a:endParaRPr lang="en-US" dirty="0"/>
          </a:p>
        </p:txBody>
      </p:sp>
      <p:sp>
        <p:nvSpPr>
          <p:cNvPr id="19" name="Rectangle 18">
            <a:extLst>
              <a:ext uri="{FF2B5EF4-FFF2-40B4-BE49-F238E27FC236}">
                <a16:creationId xmlns:a16="http://schemas.microsoft.com/office/drawing/2014/main" xmlns="" id="{D553D3D2-B682-465A-B828-4BD4E28B40D2}"/>
              </a:ext>
            </a:extLst>
          </p:cNvPr>
          <p:cNvSpPr/>
          <p:nvPr/>
        </p:nvSpPr>
        <p:spPr>
          <a:xfrm>
            <a:off x="29718000" y="5943599"/>
            <a:ext cx="13716000" cy="1188720"/>
          </a:xfrm>
          <a:prstGeom prst="rect">
            <a:avLst/>
          </a:prstGeom>
          <a:solidFill>
            <a:srgbClr val="003C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000" b="1" dirty="0" smtClean="0">
                <a:solidFill>
                  <a:prstClr val="white"/>
                </a:solidFill>
                <a:latin typeface="Arial" panose="020B0604020202020204" pitchFamily="34" charset="0"/>
                <a:cs typeface="Arial" panose="020B0604020202020204" pitchFamily="34" charset="0"/>
              </a:rPr>
              <a:t>Supercapacitor Integration</a:t>
            </a:r>
            <a:endParaRPr lang="en-US" dirty="0">
              <a:solidFill>
                <a:prstClr val="white"/>
              </a:solidFill>
            </a:endParaRPr>
          </a:p>
        </p:txBody>
      </p:sp>
      <p:sp>
        <p:nvSpPr>
          <p:cNvPr id="20" name="Rectangle 19">
            <a:extLst>
              <a:ext uri="{FF2B5EF4-FFF2-40B4-BE49-F238E27FC236}">
                <a16:creationId xmlns:a16="http://schemas.microsoft.com/office/drawing/2014/main" xmlns="" id="{BAC84299-58AD-4509-85F2-24578CB31556}"/>
              </a:ext>
            </a:extLst>
          </p:cNvPr>
          <p:cNvSpPr/>
          <p:nvPr/>
        </p:nvSpPr>
        <p:spPr>
          <a:xfrm>
            <a:off x="457200" y="15819343"/>
            <a:ext cx="13716000" cy="1188720"/>
          </a:xfrm>
          <a:prstGeom prst="rect">
            <a:avLst/>
          </a:prstGeom>
          <a:solidFill>
            <a:srgbClr val="003C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bg1"/>
                </a:solidFill>
                <a:latin typeface="Arial" panose="020B0604020202020204" pitchFamily="34" charset="0"/>
                <a:cs typeface="Arial" panose="020B0604020202020204" pitchFamily="34" charset="0"/>
              </a:rPr>
              <a:t>Objectives</a:t>
            </a:r>
            <a:endParaRPr lang="en-US" sz="5000"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9FC60396-D895-40F5-BDC4-43A5E44BD64E}"/>
              </a:ext>
            </a:extLst>
          </p:cNvPr>
          <p:cNvSpPr/>
          <p:nvPr/>
        </p:nvSpPr>
        <p:spPr>
          <a:xfrm>
            <a:off x="474134" y="22432392"/>
            <a:ext cx="13716000" cy="1188720"/>
          </a:xfrm>
          <a:prstGeom prst="rect">
            <a:avLst/>
          </a:prstGeom>
          <a:solidFill>
            <a:srgbClr val="003C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solidFill>
                  <a:schemeClr val="bg1"/>
                </a:solidFill>
                <a:latin typeface="Arial" panose="020B0604020202020204" pitchFamily="34" charset="0"/>
                <a:cs typeface="Arial" panose="020B0604020202020204" pitchFamily="34" charset="0"/>
              </a:rPr>
              <a:t>Experimental Setup</a:t>
            </a:r>
            <a:endParaRPr lang="en-US" sz="5000" b="1"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8F6A75C3-7565-4BE9-9DB1-507DF9F1F015}"/>
              </a:ext>
            </a:extLst>
          </p:cNvPr>
          <p:cNvSpPr/>
          <p:nvPr/>
        </p:nvSpPr>
        <p:spPr>
          <a:xfrm>
            <a:off x="29717998" y="28398463"/>
            <a:ext cx="13716000" cy="1188720"/>
          </a:xfrm>
          <a:prstGeom prst="rect">
            <a:avLst/>
          </a:prstGeom>
          <a:solidFill>
            <a:srgbClr val="003C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000" b="1" dirty="0" smtClean="0">
                <a:solidFill>
                  <a:prstClr val="white"/>
                </a:solidFill>
                <a:latin typeface="Arial" panose="020B0604020202020204" pitchFamily="34" charset="0"/>
                <a:cs typeface="Arial" panose="020B0604020202020204" pitchFamily="34" charset="0"/>
              </a:rPr>
              <a:t>Conclusions</a:t>
            </a:r>
            <a:endParaRPr lang="en-US" dirty="0">
              <a:solidFill>
                <a:prstClr val="white"/>
              </a:solidFill>
            </a:endParaRPr>
          </a:p>
        </p:txBody>
      </p:sp>
      <p:sp>
        <p:nvSpPr>
          <p:cNvPr id="34" name="TextBox 33">
            <a:extLst>
              <a:ext uri="{FF2B5EF4-FFF2-40B4-BE49-F238E27FC236}">
                <a16:creationId xmlns:a16="http://schemas.microsoft.com/office/drawing/2014/main" xmlns="" id="{266F8AA5-EED7-4157-BED3-003C18FE2FD0}"/>
              </a:ext>
            </a:extLst>
          </p:cNvPr>
          <p:cNvSpPr txBox="1"/>
          <p:nvPr/>
        </p:nvSpPr>
        <p:spPr>
          <a:xfrm>
            <a:off x="474133" y="7599295"/>
            <a:ext cx="13716001" cy="5478423"/>
          </a:xfrm>
          <a:prstGeom prst="rect">
            <a:avLst/>
          </a:prstGeom>
          <a:noFill/>
        </p:spPr>
        <p:txBody>
          <a:bodyPr wrap="square" rtlCol="0">
            <a:spAutoFit/>
          </a:bodyPr>
          <a:lstStyle/>
          <a:p>
            <a:pPr algn="just">
              <a:spcAft>
                <a:spcPts val="1200"/>
              </a:spcAft>
            </a:pPr>
            <a:r>
              <a:rPr lang="en-US" sz="3000" dirty="0">
                <a:latin typeface="Arial" charset="0"/>
                <a:ea typeface="Arial" charset="0"/>
                <a:cs typeface="Arial" charset="0"/>
              </a:rPr>
              <a:t>There have been tremendous efforts in recent years to develop high-efficiency vehicles. </a:t>
            </a:r>
            <a:r>
              <a:rPr lang="en-US" sz="3000" dirty="0">
                <a:latin typeface="Arial" charset="0"/>
                <a:ea typeface="Arial" charset="0"/>
                <a:cs typeface="Arial" charset="0"/>
              </a:rPr>
              <a:t>H</a:t>
            </a:r>
            <a:r>
              <a:rPr lang="en-US" sz="3000" dirty="0" smtClean="0">
                <a:latin typeface="Arial" charset="0"/>
                <a:ea typeface="Arial" charset="0"/>
                <a:cs typeface="Arial" charset="0"/>
              </a:rPr>
              <a:t>ydrogen </a:t>
            </a:r>
            <a:r>
              <a:rPr lang="en-US" sz="3000" dirty="0">
                <a:latin typeface="Arial" charset="0"/>
                <a:ea typeface="Arial" charset="0"/>
                <a:cs typeface="Arial" charset="0"/>
              </a:rPr>
              <a:t>fuel cell </a:t>
            </a:r>
            <a:r>
              <a:rPr lang="en-US" sz="3000" dirty="0" smtClean="0">
                <a:latin typeface="Arial" charset="0"/>
                <a:ea typeface="Arial" charset="0"/>
                <a:cs typeface="Arial" charset="0"/>
              </a:rPr>
              <a:t>vehicles </a:t>
            </a:r>
            <a:r>
              <a:rPr lang="en-US" sz="3000" dirty="0">
                <a:latin typeface="Arial" charset="0"/>
                <a:ea typeface="Arial" charset="0"/>
                <a:cs typeface="Arial" charset="0"/>
              </a:rPr>
              <a:t>(</a:t>
            </a:r>
            <a:r>
              <a:rPr lang="en-US" sz="3000" dirty="0" smtClean="0">
                <a:latin typeface="Arial" charset="0"/>
                <a:ea typeface="Arial" charset="0"/>
                <a:cs typeface="Arial" charset="0"/>
              </a:rPr>
              <a:t>FCVs) have grown in popularity due to their high energy conversion efficiency compared to other vehicle types.</a:t>
            </a:r>
            <a:endParaRPr lang="en-US" sz="3000" dirty="0">
              <a:latin typeface="Arial" charset="0"/>
              <a:ea typeface="Arial" charset="0"/>
              <a:cs typeface="Arial" charset="0"/>
            </a:endParaRPr>
          </a:p>
          <a:p>
            <a:pPr algn="just">
              <a:spcAft>
                <a:spcPts val="1200"/>
              </a:spcAft>
            </a:pPr>
            <a:r>
              <a:rPr lang="en-US" sz="3000" dirty="0" smtClean="0">
                <a:latin typeface="Arial" charset="0"/>
                <a:ea typeface="Arial" charset="0"/>
                <a:cs typeface="Arial" charset="0"/>
              </a:rPr>
              <a:t>The </a:t>
            </a:r>
            <a:r>
              <a:rPr lang="en-US" sz="3000" dirty="0">
                <a:latin typeface="Arial" charset="0"/>
                <a:ea typeface="Arial" charset="0"/>
                <a:cs typeface="Arial" charset="0"/>
              </a:rPr>
              <a:t>Duke Electric Vehicles team </a:t>
            </a:r>
            <a:r>
              <a:rPr lang="en-US" sz="3000" dirty="0" smtClean="0">
                <a:latin typeface="Arial" charset="0"/>
                <a:ea typeface="Arial" charset="0"/>
                <a:cs typeface="Arial" charset="0"/>
              </a:rPr>
              <a:t>is focused on developing high-efficiency vehicles, including both battery electric vehicles (BEVs) </a:t>
            </a:r>
            <a:r>
              <a:rPr lang="en-US" sz="3000" dirty="0">
                <a:latin typeface="Arial" charset="0"/>
                <a:ea typeface="Arial" charset="0"/>
                <a:cs typeface="Arial" charset="0"/>
              </a:rPr>
              <a:t>and </a:t>
            </a:r>
            <a:r>
              <a:rPr lang="en-US" sz="3000" dirty="0" smtClean="0">
                <a:latin typeface="Arial" charset="0"/>
                <a:ea typeface="Arial" charset="0"/>
                <a:cs typeface="Arial" charset="0"/>
              </a:rPr>
              <a:t>FCVs. On </a:t>
            </a:r>
            <a:r>
              <a:rPr lang="en-US" sz="3000" dirty="0">
                <a:latin typeface="Arial" charset="0"/>
                <a:ea typeface="Arial" charset="0"/>
                <a:cs typeface="Arial" charset="0"/>
              </a:rPr>
              <a:t>July 21, 2018, the team's </a:t>
            </a:r>
            <a:r>
              <a:rPr lang="en-US" sz="3000" dirty="0" smtClean="0">
                <a:latin typeface="Arial" charset="0"/>
                <a:ea typeface="Arial" charset="0"/>
                <a:cs typeface="Arial" charset="0"/>
              </a:rPr>
              <a:t>FCV </a:t>
            </a:r>
            <a:r>
              <a:rPr lang="en-US" sz="3000" dirty="0">
                <a:latin typeface="Arial" charset="0"/>
                <a:ea typeface="Arial" charset="0"/>
                <a:cs typeface="Arial" charset="0"/>
              </a:rPr>
              <a:t>achieved an efficiency of 14,573 </a:t>
            </a:r>
            <a:r>
              <a:rPr lang="en-US" sz="3000" dirty="0" err="1">
                <a:latin typeface="Arial" charset="0"/>
                <a:ea typeface="Arial" charset="0"/>
                <a:cs typeface="Arial" charset="0"/>
              </a:rPr>
              <a:t>MPGe</a:t>
            </a:r>
            <a:r>
              <a:rPr lang="en-US" sz="3000" dirty="0">
                <a:latin typeface="Arial" charset="0"/>
                <a:ea typeface="Arial" charset="0"/>
                <a:cs typeface="Arial" charset="0"/>
              </a:rPr>
              <a:t> at </a:t>
            </a:r>
            <a:r>
              <a:rPr lang="en-US" sz="3000" dirty="0" err="1">
                <a:latin typeface="Arial" charset="0"/>
                <a:ea typeface="Arial" charset="0"/>
                <a:cs typeface="Arial" charset="0"/>
              </a:rPr>
              <a:t>Galot</a:t>
            </a:r>
            <a:r>
              <a:rPr lang="en-US" sz="3000" dirty="0">
                <a:latin typeface="Arial" charset="0"/>
                <a:ea typeface="Arial" charset="0"/>
                <a:cs typeface="Arial" charset="0"/>
              </a:rPr>
              <a:t> Motorsports, breaking the Guinness World Record for fuel efficiency by 15.7</a:t>
            </a:r>
            <a:r>
              <a:rPr lang="en-US" sz="3000" dirty="0" smtClean="0">
                <a:latin typeface="Arial" charset="0"/>
                <a:ea typeface="Arial" charset="0"/>
                <a:cs typeface="Arial" charset="0"/>
              </a:rPr>
              <a:t>%.</a:t>
            </a:r>
          </a:p>
          <a:p>
            <a:pPr algn="just">
              <a:spcAft>
                <a:spcPts val="1200"/>
              </a:spcAft>
            </a:pPr>
            <a:r>
              <a:rPr lang="en-US" sz="3000" dirty="0" smtClean="0">
                <a:latin typeface="Arial" charset="0"/>
                <a:ea typeface="Arial" charset="0"/>
                <a:cs typeface="Arial" charset="0"/>
              </a:rPr>
              <a:t>The </a:t>
            </a:r>
            <a:r>
              <a:rPr lang="en-US" sz="3000" dirty="0">
                <a:latin typeface="Arial" charset="0"/>
                <a:ea typeface="Arial" charset="0"/>
                <a:cs typeface="Arial" charset="0"/>
              </a:rPr>
              <a:t>major innovations of the team included improving the </a:t>
            </a:r>
            <a:r>
              <a:rPr lang="en-US" sz="3000" dirty="0" smtClean="0">
                <a:latin typeface="Arial" charset="0"/>
                <a:ea typeface="Arial" charset="0"/>
                <a:cs typeface="Arial" charset="0"/>
              </a:rPr>
              <a:t>operational efficiency </a:t>
            </a:r>
            <a:r>
              <a:rPr lang="en-US" sz="3000" dirty="0">
                <a:latin typeface="Arial" charset="0"/>
                <a:ea typeface="Arial" charset="0"/>
                <a:cs typeface="Arial" charset="0"/>
              </a:rPr>
              <a:t>of the </a:t>
            </a:r>
            <a:r>
              <a:rPr lang="en-US" sz="3000" dirty="0" smtClean="0">
                <a:latin typeface="Arial" charset="0"/>
                <a:ea typeface="Arial" charset="0"/>
                <a:cs typeface="Arial" charset="0"/>
              </a:rPr>
              <a:t>PEM fuel cell</a:t>
            </a:r>
            <a:r>
              <a:rPr lang="en-US" sz="3000" dirty="0">
                <a:latin typeface="Arial" charset="0"/>
                <a:ea typeface="Arial" charset="0"/>
                <a:cs typeface="Arial" charset="0"/>
              </a:rPr>
              <a:t> </a:t>
            </a:r>
            <a:r>
              <a:rPr lang="en-US" sz="3000" dirty="0" smtClean="0">
                <a:latin typeface="Arial" charset="0"/>
                <a:ea typeface="Arial" charset="0"/>
                <a:cs typeface="Arial" charset="0"/>
              </a:rPr>
              <a:t>and developing a supercapacitor storage mechanism for load leveling. The following study describes our efforts in increasing the fuel cell efficiency from a baseline of 40% to a final 58.9% during the race.</a:t>
            </a:r>
          </a:p>
        </p:txBody>
      </p:sp>
      <p:pic>
        <p:nvPicPr>
          <p:cNvPr id="9" name="Picture 8"/>
          <p:cNvPicPr>
            <a:picLocks noChangeAspect="1"/>
          </p:cNvPicPr>
          <p:nvPr/>
        </p:nvPicPr>
        <p:blipFill rotWithShape="1">
          <a:blip r:embed="rId8"/>
          <a:srcRect t="56820" b="23444"/>
          <a:stretch/>
        </p:blipFill>
        <p:spPr>
          <a:xfrm>
            <a:off x="457200" y="13544692"/>
            <a:ext cx="13739111" cy="180767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742" y="25355835"/>
            <a:ext cx="10058400" cy="4612227"/>
          </a:xfrm>
          <a:prstGeom prst="rect">
            <a:avLst/>
          </a:prstGeom>
        </p:spPr>
      </p:pic>
      <p:sp>
        <p:nvSpPr>
          <p:cNvPr id="57" name="TextBox 56">
            <a:extLst>
              <a:ext uri="{FF2B5EF4-FFF2-40B4-BE49-F238E27FC236}">
                <a16:creationId xmlns:a16="http://schemas.microsoft.com/office/drawing/2014/main" xmlns="" id="{266F8AA5-EED7-4157-BED3-003C18FE2FD0}"/>
              </a:ext>
            </a:extLst>
          </p:cNvPr>
          <p:cNvSpPr txBox="1"/>
          <p:nvPr/>
        </p:nvSpPr>
        <p:spPr>
          <a:xfrm>
            <a:off x="495300" y="17473458"/>
            <a:ext cx="8902791" cy="4708981"/>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The goal of this study was to maximize efficiency, defined as output power over input power. This is done by first finding the point of maximum power output, and then by reducing the voltage losses. The three types of losses are activation energy, </a:t>
            </a:r>
            <a:r>
              <a:rPr lang="en-US" sz="3000" dirty="0" err="1" smtClean="0">
                <a:latin typeface="Arial" charset="0"/>
                <a:ea typeface="Arial" charset="0"/>
                <a:cs typeface="Arial" charset="0"/>
              </a:rPr>
              <a:t>ohmic</a:t>
            </a:r>
            <a:r>
              <a:rPr lang="en-US" sz="3000" dirty="0" smtClean="0">
                <a:latin typeface="Arial" charset="0"/>
                <a:ea typeface="Arial" charset="0"/>
                <a:cs typeface="Arial" charset="0"/>
              </a:rPr>
              <a:t>, and mass transfer. </a:t>
            </a:r>
            <a:r>
              <a:rPr lang="en-US" sz="3000" dirty="0" err="1" smtClean="0">
                <a:latin typeface="Arial" charset="0"/>
                <a:ea typeface="Arial" charset="0"/>
                <a:cs typeface="Arial" charset="0"/>
              </a:rPr>
              <a:t>Ohmic</a:t>
            </a:r>
            <a:r>
              <a:rPr lang="en-US" sz="3000" dirty="0" smtClean="0">
                <a:latin typeface="Arial" charset="0"/>
                <a:ea typeface="Arial" charset="0"/>
                <a:cs typeface="Arial" charset="0"/>
              </a:rPr>
              <a:t> losses are dominant in our operating regime. Overall, the variables we sought to optimize were:</a:t>
            </a:r>
            <a:r>
              <a:rPr lang="en-US" sz="3000" dirty="0">
                <a:latin typeface="Arial" charset="0"/>
                <a:ea typeface="Arial" charset="0"/>
                <a:cs typeface="Arial" charset="0"/>
              </a:rPr>
              <a:t> </a:t>
            </a:r>
            <a:r>
              <a:rPr lang="en-US" sz="3000" dirty="0" smtClean="0">
                <a:latin typeface="Arial" charset="0"/>
                <a:ea typeface="Arial" charset="0"/>
                <a:cs typeface="Arial" charset="0"/>
              </a:rPr>
              <a:t>pressure, fan speed, humidity, short circuit frequency/duration, and purge frequency/duration.</a:t>
            </a:r>
          </a:p>
        </p:txBody>
      </p:sp>
      <p:sp>
        <p:nvSpPr>
          <p:cNvPr id="58" name="TextBox 57">
            <a:extLst>
              <a:ext uri="{FF2B5EF4-FFF2-40B4-BE49-F238E27FC236}">
                <a16:creationId xmlns:a16="http://schemas.microsoft.com/office/drawing/2014/main" xmlns="" id="{266F8AA5-EED7-4157-BED3-003C18FE2FD0}"/>
              </a:ext>
            </a:extLst>
          </p:cNvPr>
          <p:cNvSpPr txBox="1"/>
          <p:nvPr/>
        </p:nvSpPr>
        <p:spPr>
          <a:xfrm>
            <a:off x="474133" y="24107658"/>
            <a:ext cx="13716001" cy="1015663"/>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The figure below shows our experimental setup during bench testing. We were able to use a large compressed hydrogen tank to ensure constant flow.</a:t>
            </a:r>
          </a:p>
        </p:txBody>
      </p:sp>
      <p:pic>
        <p:nvPicPr>
          <p:cNvPr id="14" name="Picture 13"/>
          <p:cNvPicPr>
            <a:picLocks noChangeAspect="1"/>
          </p:cNvPicPr>
          <p:nvPr/>
        </p:nvPicPr>
        <p:blipFill>
          <a:blip r:embed="rId10"/>
          <a:stretch>
            <a:fillRect/>
          </a:stretch>
        </p:blipFill>
        <p:spPr>
          <a:xfrm>
            <a:off x="9876992" y="19626642"/>
            <a:ext cx="3848024" cy="865545"/>
          </a:xfrm>
          <a:prstGeom prst="rect">
            <a:avLst/>
          </a:prstGeom>
        </p:spPr>
      </p:pic>
      <p:pic>
        <p:nvPicPr>
          <p:cNvPr id="15" name="Picture 14"/>
          <p:cNvPicPr>
            <a:picLocks noChangeAspect="1"/>
          </p:cNvPicPr>
          <p:nvPr/>
        </p:nvPicPr>
        <p:blipFill>
          <a:blip r:embed="rId11"/>
          <a:stretch>
            <a:fillRect/>
          </a:stretch>
        </p:blipFill>
        <p:spPr>
          <a:xfrm>
            <a:off x="9572629" y="20928810"/>
            <a:ext cx="4456751" cy="1026347"/>
          </a:xfrm>
          <a:prstGeom prst="rect">
            <a:avLst/>
          </a:prstGeom>
        </p:spPr>
      </p:pic>
      <p:pic>
        <p:nvPicPr>
          <p:cNvPr id="17" name="Picture 16"/>
          <p:cNvPicPr>
            <a:picLocks noChangeAspect="1"/>
          </p:cNvPicPr>
          <p:nvPr/>
        </p:nvPicPr>
        <p:blipFill>
          <a:blip r:embed="rId12"/>
          <a:stretch>
            <a:fillRect/>
          </a:stretch>
        </p:blipFill>
        <p:spPr>
          <a:xfrm>
            <a:off x="10355397" y="17786860"/>
            <a:ext cx="2860497" cy="386271"/>
          </a:xfrm>
          <a:prstGeom prst="rect">
            <a:avLst/>
          </a:prstGeom>
        </p:spPr>
      </p:pic>
      <p:pic>
        <p:nvPicPr>
          <p:cNvPr id="39" name="Picture 38"/>
          <p:cNvPicPr>
            <a:picLocks noChangeAspect="1"/>
          </p:cNvPicPr>
          <p:nvPr/>
        </p:nvPicPr>
        <p:blipFill>
          <a:blip r:embed="rId13"/>
          <a:stretch>
            <a:fillRect/>
          </a:stretch>
        </p:blipFill>
        <p:spPr>
          <a:xfrm>
            <a:off x="9752622" y="18513735"/>
            <a:ext cx="4121357" cy="733126"/>
          </a:xfrm>
          <a:prstGeom prst="rect">
            <a:avLst/>
          </a:prstGeom>
        </p:spPr>
      </p:pic>
      <p:sp>
        <p:nvSpPr>
          <p:cNvPr id="63" name="TextBox 62">
            <a:extLst>
              <a:ext uri="{FF2B5EF4-FFF2-40B4-BE49-F238E27FC236}">
                <a16:creationId xmlns:a16="http://schemas.microsoft.com/office/drawing/2014/main" xmlns="" id="{266F8AA5-EED7-4157-BED3-003C18FE2FD0}"/>
              </a:ext>
            </a:extLst>
          </p:cNvPr>
          <p:cNvSpPr txBox="1"/>
          <p:nvPr/>
        </p:nvSpPr>
        <p:spPr>
          <a:xfrm>
            <a:off x="474133" y="30920886"/>
            <a:ext cx="13716001" cy="1477328"/>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For the actual vehicle, </a:t>
            </a:r>
            <a:r>
              <a:rPr lang="en-US" sz="3000" dirty="0" err="1" smtClean="0">
                <a:latin typeface="Arial" charset="0"/>
                <a:ea typeface="Arial" charset="0"/>
                <a:cs typeface="Arial" charset="0"/>
              </a:rPr>
              <a:t>Hydrostik</a:t>
            </a:r>
            <a:r>
              <a:rPr lang="en-US" sz="3000" dirty="0" smtClean="0">
                <a:latin typeface="Arial" charset="0"/>
                <a:ea typeface="Arial" charset="0"/>
                <a:cs typeface="Arial" charset="0"/>
              </a:rPr>
              <a:t> PROs were used, which are metal hydride storage cylinders for hydrogen. These store hydrogen in chemical bonds, so they are compact and lightweight. A Horizon 100W FC was used for this study.</a:t>
            </a:r>
          </a:p>
        </p:txBody>
      </p:sp>
      <p:pic>
        <p:nvPicPr>
          <p:cNvPr id="1028" name="Picture 4" descr="https://lh5.googleusercontent.com/LReScKHMaV3AOM25SBPkeSW0NcuvjCxY-ux6nt7pOLjwdgc4pRBpmljjOTYHSjsVWLWZbeF2VC6tyPML4w-ca4nW09E5Fh__izQ9_4e2z8k8wM1e13uBHPZT9-VjBL4oUsRgh6Axj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67619" y="28306163"/>
            <a:ext cx="4080615" cy="2562913"/>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xmlns="" id="{266F8AA5-EED7-4157-BED3-003C18FE2FD0}"/>
              </a:ext>
            </a:extLst>
          </p:cNvPr>
          <p:cNvSpPr txBox="1"/>
          <p:nvPr/>
        </p:nvSpPr>
        <p:spPr>
          <a:xfrm>
            <a:off x="15252180" y="7685961"/>
            <a:ext cx="13406792" cy="1477328"/>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First, a baseline, steady-state curve was obtained for FC performance. The IV curve was generated by sweeping across various voltages. The efficiency drops with time, so further optimization was necessary to retain high efficiency.</a:t>
            </a:r>
          </a:p>
        </p:txBody>
      </p:sp>
      <p:pic>
        <p:nvPicPr>
          <p:cNvPr id="52" name="Picture 5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547267" y="21337742"/>
            <a:ext cx="4572933" cy="3572604"/>
          </a:xfrm>
          <a:prstGeom prst="rect">
            <a:avLst/>
          </a:prstGeom>
        </p:spPr>
      </p:pic>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242762" y="15141646"/>
            <a:ext cx="5819421" cy="4156728"/>
          </a:xfrm>
          <a:prstGeom prst="rect">
            <a:avLst/>
          </a:prstGeom>
        </p:spPr>
      </p:pic>
      <p:pic>
        <p:nvPicPr>
          <p:cNvPr id="56" name="Picture 5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243799" y="9391894"/>
            <a:ext cx="5819420" cy="3794347"/>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895395" y="9391894"/>
            <a:ext cx="5540609" cy="3794347"/>
          </a:xfrm>
          <a:prstGeom prst="rect">
            <a:avLst/>
          </a:prstGeom>
        </p:spPr>
      </p:pic>
      <p:pic>
        <p:nvPicPr>
          <p:cNvPr id="65" name="Picture 6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895395" y="15141646"/>
            <a:ext cx="5226777" cy="4156728"/>
          </a:xfrm>
          <a:prstGeom prst="rect">
            <a:avLst/>
          </a:prstGeom>
        </p:spPr>
      </p:pic>
      <p:graphicFrame>
        <p:nvGraphicFramePr>
          <p:cNvPr id="67" name="Table 66"/>
          <p:cNvGraphicFramePr>
            <a:graphicFrameLocks noGrp="1"/>
          </p:cNvGraphicFramePr>
          <p:nvPr>
            <p:extLst>
              <p:ext uri="{D42A27DB-BD31-4B8C-83A1-F6EECF244321}">
                <p14:modId xmlns:p14="http://schemas.microsoft.com/office/powerpoint/2010/main" val="1782534697"/>
              </p:ext>
            </p:extLst>
          </p:nvPr>
        </p:nvGraphicFramePr>
        <p:xfrm>
          <a:off x="19865009" y="28541728"/>
          <a:ext cx="8729874" cy="3455136"/>
        </p:xfrm>
        <a:graphic>
          <a:graphicData uri="http://schemas.openxmlformats.org/drawingml/2006/table">
            <a:tbl>
              <a:tblPr/>
              <a:tblGrid>
                <a:gridCol w="755374"/>
                <a:gridCol w="1179443"/>
                <a:gridCol w="755374"/>
                <a:gridCol w="1287912"/>
                <a:gridCol w="804041"/>
                <a:gridCol w="1166648"/>
                <a:gridCol w="841923"/>
                <a:gridCol w="1198179"/>
                <a:gridCol w="740980"/>
              </a:tblGrid>
              <a:tr h="408313">
                <a:tc>
                  <a:txBody>
                    <a:bodyPr/>
                    <a:lstStyle/>
                    <a:p>
                      <a:pPr algn="ctr" rtl="0" fontAlgn="b"/>
                      <a:r>
                        <a:rPr lang="en-US" sz="1400" dirty="0">
                          <a:effectLst/>
                          <a:latin typeface="Arial" charset="0"/>
                          <a:ea typeface="Arial" charset="0"/>
                          <a:cs typeface="Arial" charset="0"/>
                        </a:rPr>
                        <a:t>Iteration</a:t>
                      </a:r>
                    </a:p>
                  </a:txBody>
                  <a:tcPr marL="3909" marR="3909" marT="2606" marB="26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dirty="0">
                          <a:effectLst/>
                          <a:latin typeface="Arial" charset="0"/>
                          <a:ea typeface="Arial" charset="0"/>
                          <a:cs typeface="Arial" charset="0"/>
                        </a:rPr>
                        <a:t>Short Interval (s)</a:t>
                      </a:r>
                    </a:p>
                  </a:txBody>
                  <a:tcPr marL="3909" marR="3909" marT="2606" marB="26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a:effectLst/>
                          <a:latin typeface="Arial" charset="0"/>
                          <a:ea typeface="Arial" charset="0"/>
                          <a:cs typeface="Arial" charset="0"/>
                        </a:rPr>
                        <a:t>eff</a:t>
                      </a:r>
                    </a:p>
                  </a:txBody>
                  <a:tcPr marL="3909" marR="3909" marT="2606" marB="26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dirty="0">
                          <a:effectLst/>
                          <a:latin typeface="Arial" charset="0"/>
                          <a:ea typeface="Arial" charset="0"/>
                          <a:cs typeface="Arial" charset="0"/>
                        </a:rPr>
                        <a:t>Short Duration (</a:t>
                      </a:r>
                      <a:r>
                        <a:rPr lang="en-US" sz="1400" dirty="0" err="1">
                          <a:effectLst/>
                          <a:latin typeface="Arial" charset="0"/>
                          <a:ea typeface="Arial" charset="0"/>
                          <a:cs typeface="Arial" charset="0"/>
                        </a:rPr>
                        <a:t>ms</a:t>
                      </a:r>
                      <a:r>
                        <a:rPr lang="en-US" sz="1400" dirty="0">
                          <a:effectLst/>
                          <a:latin typeface="Arial" charset="0"/>
                          <a:ea typeface="Arial" charset="0"/>
                          <a:cs typeface="Arial" charset="0"/>
                        </a:rPr>
                        <a:t>)</a:t>
                      </a:r>
                    </a:p>
                  </a:txBody>
                  <a:tcPr marL="3909" marR="3909" marT="2606" marB="26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dirty="0">
                          <a:effectLst/>
                          <a:latin typeface="Arial" charset="0"/>
                          <a:ea typeface="Arial" charset="0"/>
                          <a:cs typeface="Arial" charset="0"/>
                        </a:rPr>
                        <a:t>eff</a:t>
                      </a:r>
                    </a:p>
                  </a:txBody>
                  <a:tcPr marL="3909" marR="3909" marT="2606" marB="26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dirty="0">
                          <a:effectLst/>
                          <a:latin typeface="Arial" charset="0"/>
                          <a:ea typeface="Arial" charset="0"/>
                          <a:cs typeface="Arial" charset="0"/>
                        </a:rPr>
                        <a:t>Purge Duration (</a:t>
                      </a:r>
                      <a:r>
                        <a:rPr lang="en-US" sz="1400" dirty="0" err="1">
                          <a:effectLst/>
                          <a:latin typeface="Arial" charset="0"/>
                          <a:ea typeface="Arial" charset="0"/>
                          <a:cs typeface="Arial" charset="0"/>
                        </a:rPr>
                        <a:t>ms</a:t>
                      </a:r>
                      <a:r>
                        <a:rPr lang="en-US" sz="1400" dirty="0">
                          <a:effectLst/>
                          <a:latin typeface="Arial" charset="0"/>
                          <a:ea typeface="Arial" charset="0"/>
                          <a:cs typeface="Arial" charset="0"/>
                        </a:rPr>
                        <a:t>)</a:t>
                      </a:r>
                    </a:p>
                  </a:txBody>
                  <a:tcPr marL="3909" marR="3909" marT="2606" marB="26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dirty="0">
                          <a:effectLst/>
                          <a:latin typeface="Arial" charset="0"/>
                          <a:ea typeface="Arial" charset="0"/>
                          <a:cs typeface="Arial" charset="0"/>
                        </a:rPr>
                        <a:t>eff</a:t>
                      </a:r>
                    </a:p>
                  </a:txBody>
                  <a:tcPr marL="3909" marR="3909" marT="2606" marB="26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dirty="0">
                          <a:effectLst/>
                          <a:latin typeface="Arial" charset="0"/>
                          <a:ea typeface="Arial" charset="0"/>
                          <a:cs typeface="Arial" charset="0"/>
                        </a:rPr>
                        <a:t>Purge : Short </a:t>
                      </a:r>
                      <a:r>
                        <a:rPr lang="en-US" sz="1400" dirty="0" smtClean="0">
                          <a:effectLst/>
                          <a:latin typeface="Arial" charset="0"/>
                          <a:ea typeface="Arial" charset="0"/>
                          <a:cs typeface="Arial" charset="0"/>
                        </a:rPr>
                        <a:t>Ratio</a:t>
                      </a:r>
                      <a:endParaRPr lang="en-US" sz="1400" dirty="0">
                        <a:effectLst/>
                        <a:latin typeface="Arial" charset="0"/>
                        <a:ea typeface="Arial" charset="0"/>
                        <a:cs typeface="Arial" charset="0"/>
                      </a:endParaRPr>
                    </a:p>
                  </a:txBody>
                  <a:tcPr marL="3909" marR="3909" marT="2606" marB="26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dirty="0">
                          <a:effectLst/>
                          <a:latin typeface="Arial" charset="0"/>
                          <a:ea typeface="Arial" charset="0"/>
                          <a:cs typeface="Arial" charset="0"/>
                        </a:rPr>
                        <a:t>eff</a:t>
                      </a:r>
                    </a:p>
                  </a:txBody>
                  <a:tcPr marL="3909" marR="3909" marT="2606" marB="260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43837">
                <a:tc>
                  <a:txBody>
                    <a:bodyPr/>
                    <a:lstStyle/>
                    <a:p>
                      <a:pPr algn="ctr" rtl="0" fontAlgn="b"/>
                      <a:r>
                        <a:rPr lang="en-US" sz="1400" dirty="0">
                          <a:effectLst/>
                          <a:latin typeface="Arial" charset="0"/>
                          <a:ea typeface="Arial" charset="0"/>
                          <a:cs typeface="Arial" charset="0"/>
                        </a:rPr>
                        <a:t>1</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is-IS" sz="1400">
                          <a:effectLst/>
                          <a:latin typeface="Arial" charset="0"/>
                          <a:ea typeface="Arial" charset="0"/>
                          <a:cs typeface="Arial" charset="0"/>
                        </a:rPr>
                        <a:t>20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52.82%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is-IS" sz="1400">
                          <a:effectLst/>
                          <a:latin typeface="Arial" charset="0"/>
                          <a:ea typeface="Arial" charset="0"/>
                          <a:cs typeface="Arial" charset="0"/>
                        </a:rPr>
                        <a:t>25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55.55%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7C8A1"/>
                    </a:solidFill>
                  </a:tcPr>
                </a:tc>
                <a:tc>
                  <a:txBody>
                    <a:bodyPr/>
                    <a:lstStyle/>
                    <a:p>
                      <a:pPr algn="ctr" rtl="0" fontAlgn="b"/>
                      <a:r>
                        <a:rPr lang="is-IS" sz="1400">
                          <a:effectLst/>
                          <a:latin typeface="Arial" charset="0"/>
                          <a:ea typeface="Arial" charset="0"/>
                          <a:cs typeface="Arial" charset="0"/>
                        </a:rPr>
                        <a:t>25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54.33%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4E1CB"/>
                    </a:solidFill>
                  </a:tcPr>
                </a:tc>
                <a:tc>
                  <a:txBody>
                    <a:bodyPr/>
                    <a:lstStyle/>
                    <a:p>
                      <a:pPr algn="ctr" rtl="0" fontAlgn="b"/>
                      <a:r>
                        <a:rPr lang="is-IS" sz="1400" dirty="0">
                          <a:effectLst/>
                          <a:latin typeface="Arial" charset="0"/>
                          <a:ea typeface="Arial" charset="0"/>
                          <a:cs typeface="Arial" charset="0"/>
                        </a:rPr>
                        <a:t>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55.27%</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5CEAA"/>
                    </a:solidFill>
                  </a:tcPr>
                </a:tc>
              </a:tr>
              <a:tr h="243837">
                <a:tc>
                  <a:txBody>
                    <a:bodyPr/>
                    <a:lstStyle/>
                    <a:p>
                      <a:pPr algn="ctr" rtl="0" fontAlgn="b"/>
                      <a:r>
                        <a:rPr lang="en-US" sz="1400">
                          <a:effectLst/>
                          <a:latin typeface="Arial" charset="0"/>
                          <a:ea typeface="Arial" charset="0"/>
                          <a:cs typeface="Arial" charset="0"/>
                        </a:rPr>
                        <a:t>1</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a:effectLst/>
                          <a:latin typeface="Arial" charset="0"/>
                          <a:ea typeface="Arial" charset="0"/>
                          <a:cs typeface="Arial" charset="0"/>
                        </a:rPr>
                        <a:t>30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54.24%</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9E3CE"/>
                    </a:solidFill>
                  </a:tcPr>
                </a:tc>
                <a:tc>
                  <a:txBody>
                    <a:bodyPr/>
                    <a:lstStyle/>
                    <a:p>
                      <a:pPr algn="ctr" rtl="0" fontAlgn="b"/>
                      <a:r>
                        <a:rPr lang="is-IS" sz="1400">
                          <a:effectLst/>
                          <a:latin typeface="Arial" charset="0"/>
                          <a:ea typeface="Arial" charset="0"/>
                          <a:cs typeface="Arial" charset="0"/>
                        </a:rPr>
                        <a:t>100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54.49%</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CDEC6"/>
                    </a:solidFill>
                  </a:tcPr>
                </a:tc>
                <a:tc>
                  <a:txBody>
                    <a:bodyPr/>
                    <a:lstStyle/>
                    <a:p>
                      <a:pPr algn="ctr" rtl="0" fontAlgn="b"/>
                      <a:r>
                        <a:rPr lang="is-IS" sz="1400">
                          <a:effectLst/>
                          <a:latin typeface="Arial" charset="0"/>
                          <a:ea typeface="Arial" charset="0"/>
                          <a:cs typeface="Arial" charset="0"/>
                        </a:rPr>
                        <a:t>100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54.45%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EDFC7"/>
                    </a:solidFill>
                  </a:tcPr>
                </a:tc>
                <a:tc>
                  <a:txBody>
                    <a:bodyPr/>
                    <a:lstStyle/>
                    <a:p>
                      <a:pPr algn="ctr" rtl="0" fontAlgn="b"/>
                      <a:endParaRPr lang="en-US" sz="1400">
                        <a:effectLst/>
                        <a:latin typeface="Arial" charset="0"/>
                        <a:ea typeface="Arial" charset="0"/>
                        <a:cs typeface="Arial" charset="0"/>
                      </a:endParaRP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endParaRPr lang="en-US" sz="1400" dirty="0">
                        <a:effectLst/>
                        <a:latin typeface="Arial" charset="0"/>
                        <a:ea typeface="Arial" charset="0"/>
                        <a:cs typeface="Arial" charset="0"/>
                      </a:endParaRP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243837">
                <a:tc>
                  <a:txBody>
                    <a:bodyPr/>
                    <a:lstStyle/>
                    <a:p>
                      <a:pPr algn="ctr" rtl="0" fontAlgn="b"/>
                      <a:r>
                        <a:rPr lang="en-US" sz="1400" dirty="0">
                          <a:effectLst/>
                          <a:latin typeface="Arial" charset="0"/>
                          <a:ea typeface="Arial" charset="0"/>
                          <a:cs typeface="Arial" charset="0"/>
                        </a:rPr>
                        <a:t>1</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a:effectLst/>
                          <a:latin typeface="Arial" charset="0"/>
                          <a:ea typeface="Arial" charset="0"/>
                          <a:cs typeface="Arial" charset="0"/>
                        </a:rPr>
                        <a:t>40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56.19%</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7BB8A"/>
                    </a:solidFill>
                  </a:tcPr>
                </a:tc>
                <a:tc>
                  <a:txBody>
                    <a:bodyPr/>
                    <a:lstStyle/>
                    <a:p>
                      <a:pPr algn="ctr" rtl="0" fontAlgn="b"/>
                      <a:r>
                        <a:rPr lang="en-US" sz="1400">
                          <a:effectLst/>
                          <a:latin typeface="Arial" charset="0"/>
                          <a:ea typeface="Arial" charset="0"/>
                          <a:cs typeface="Arial" charset="0"/>
                        </a:rPr>
                        <a:t>175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53.05%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BF8"/>
                    </a:solidFill>
                  </a:tcPr>
                </a:tc>
                <a:tc>
                  <a:txBody>
                    <a:bodyPr/>
                    <a:lstStyle/>
                    <a:p>
                      <a:pPr algn="ctr" rtl="0" fontAlgn="b"/>
                      <a:r>
                        <a:rPr lang="en-US" sz="1400" dirty="0">
                          <a:effectLst/>
                          <a:latin typeface="Arial" charset="0"/>
                          <a:ea typeface="Arial" charset="0"/>
                          <a:cs typeface="Arial" charset="0"/>
                        </a:rPr>
                        <a:t>175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54.64%</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DBC0"/>
                    </a:solidFill>
                  </a:tcPr>
                </a:tc>
                <a:tc>
                  <a:txBody>
                    <a:bodyPr/>
                    <a:lstStyle/>
                    <a:p>
                      <a:pPr algn="ctr" rtl="0" fontAlgn="b"/>
                      <a:endParaRPr lang="en-US" sz="1400">
                        <a:effectLst/>
                        <a:latin typeface="Arial" charset="0"/>
                        <a:ea typeface="Arial" charset="0"/>
                        <a:cs typeface="Arial" charset="0"/>
                      </a:endParaRP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endParaRPr lang="en-US" sz="1400" dirty="0">
                        <a:effectLst/>
                        <a:latin typeface="Arial" charset="0"/>
                        <a:ea typeface="Arial" charset="0"/>
                        <a:cs typeface="Arial" charset="0"/>
                      </a:endParaRP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43837">
                <a:tc>
                  <a:txBody>
                    <a:bodyPr/>
                    <a:lstStyle/>
                    <a:p>
                      <a:pPr algn="ctr" rtl="0" fontAlgn="b"/>
                      <a:r>
                        <a:rPr lang="is-IS" sz="1400" dirty="0">
                          <a:effectLst/>
                          <a:latin typeface="Arial" charset="0"/>
                          <a:ea typeface="Arial" charset="0"/>
                          <a:cs typeface="Arial" charset="0"/>
                        </a:rPr>
                        <a:t>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a:effectLst/>
                          <a:latin typeface="Arial" charset="0"/>
                          <a:ea typeface="Arial" charset="0"/>
                          <a:cs typeface="Arial" charset="0"/>
                        </a:rPr>
                        <a:t>40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59.05%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a:effectLst/>
                          <a:latin typeface="Arial" charset="0"/>
                          <a:ea typeface="Arial" charset="0"/>
                          <a:cs typeface="Arial" charset="0"/>
                        </a:rPr>
                        <a:t>10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59.85%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AD6B9"/>
                    </a:solidFill>
                  </a:tcPr>
                </a:tc>
                <a:tc>
                  <a:txBody>
                    <a:bodyPr/>
                    <a:lstStyle/>
                    <a:p>
                      <a:pPr algn="ctr" rtl="0" fontAlgn="b"/>
                      <a:r>
                        <a:rPr lang="is-IS" sz="1400" dirty="0">
                          <a:effectLst/>
                          <a:latin typeface="Arial" charset="0"/>
                          <a:ea typeface="Arial" charset="0"/>
                          <a:cs typeface="Arial" charset="0"/>
                        </a:rPr>
                        <a:t>100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59.42%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0ECDF"/>
                    </a:solidFill>
                  </a:tcPr>
                </a:tc>
                <a:tc>
                  <a:txBody>
                    <a:bodyPr/>
                    <a:lstStyle/>
                    <a:p>
                      <a:pPr algn="ctr" rtl="0" fontAlgn="b"/>
                      <a:r>
                        <a:rPr lang="en-US" sz="1400">
                          <a:effectLst/>
                          <a:latin typeface="Arial" charset="0"/>
                          <a:ea typeface="Arial" charset="0"/>
                          <a:cs typeface="Arial" charset="0"/>
                        </a:rPr>
                        <a:t>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59.65%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3E1CA"/>
                    </a:solidFill>
                  </a:tcPr>
                </a:tc>
              </a:tr>
              <a:tr h="243837">
                <a:tc>
                  <a:txBody>
                    <a:bodyPr/>
                    <a:lstStyle/>
                    <a:p>
                      <a:pPr algn="ctr" rtl="0" fontAlgn="b"/>
                      <a:r>
                        <a:rPr lang="is-IS" sz="1400">
                          <a:effectLst/>
                          <a:latin typeface="Arial" charset="0"/>
                          <a:ea typeface="Arial" charset="0"/>
                          <a:cs typeface="Arial" charset="0"/>
                        </a:rPr>
                        <a:t>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a:effectLst/>
                          <a:latin typeface="Arial" charset="0"/>
                          <a:ea typeface="Arial" charset="0"/>
                          <a:cs typeface="Arial" charset="0"/>
                        </a:rPr>
                        <a:t>80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59.70%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DDEC6"/>
                    </a:solidFill>
                  </a:tcPr>
                </a:tc>
                <a:tc>
                  <a:txBody>
                    <a:bodyPr/>
                    <a:lstStyle/>
                    <a:p>
                      <a:pPr algn="ctr" rtl="0" fontAlgn="b"/>
                      <a:r>
                        <a:rPr lang="en-US" sz="1400">
                          <a:effectLst/>
                          <a:latin typeface="Arial" charset="0"/>
                          <a:ea typeface="Arial" charset="0"/>
                          <a:cs typeface="Arial" charset="0"/>
                        </a:rPr>
                        <a:t>50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59.58%</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CE4D0"/>
                    </a:solidFill>
                  </a:tcPr>
                </a:tc>
                <a:tc>
                  <a:txBody>
                    <a:bodyPr/>
                    <a:lstStyle/>
                    <a:p>
                      <a:pPr algn="ctr" rtl="0" fontAlgn="b"/>
                      <a:r>
                        <a:rPr lang="en-US" sz="1400">
                          <a:effectLst/>
                          <a:latin typeface="Arial" charset="0"/>
                          <a:ea typeface="Arial" charset="0"/>
                          <a:cs typeface="Arial" charset="0"/>
                        </a:rPr>
                        <a:t>150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59.58%</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CE4D1"/>
                    </a:solidFill>
                  </a:tcPr>
                </a:tc>
                <a:tc>
                  <a:txBody>
                    <a:bodyPr/>
                    <a:lstStyle/>
                    <a:p>
                      <a:pPr algn="ctr" rtl="0" fontAlgn="b"/>
                      <a:r>
                        <a:rPr lang="is-IS" sz="1400">
                          <a:effectLst/>
                          <a:latin typeface="Arial" charset="0"/>
                          <a:ea typeface="Arial" charset="0"/>
                          <a:cs typeface="Arial" charset="0"/>
                        </a:rPr>
                        <a:t>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59.54%</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1E6D4"/>
                    </a:solidFill>
                  </a:tcPr>
                </a:tc>
              </a:tr>
              <a:tr h="243837">
                <a:tc>
                  <a:txBody>
                    <a:bodyPr/>
                    <a:lstStyle/>
                    <a:p>
                      <a:pPr algn="ctr" rtl="0" fontAlgn="b"/>
                      <a:r>
                        <a:rPr lang="is-IS" sz="1400" dirty="0">
                          <a:effectLst/>
                          <a:latin typeface="Arial" charset="0"/>
                          <a:ea typeface="Arial" charset="0"/>
                          <a:cs typeface="Arial" charset="0"/>
                        </a:rPr>
                        <a:t>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a:effectLst/>
                          <a:latin typeface="Arial" charset="0"/>
                          <a:ea typeface="Arial" charset="0"/>
                          <a:cs typeface="Arial" charset="0"/>
                        </a:rPr>
                        <a:t>160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60.36%</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7BB8A"/>
                    </a:solidFill>
                  </a:tcPr>
                </a:tc>
                <a:tc>
                  <a:txBody>
                    <a:bodyPr/>
                    <a:lstStyle/>
                    <a:p>
                      <a:pPr algn="ctr" rtl="0" fontAlgn="b"/>
                      <a:r>
                        <a:rPr lang="en-US" sz="1400" dirty="0">
                          <a:effectLst/>
                          <a:latin typeface="Arial" charset="0"/>
                          <a:ea typeface="Arial" charset="0"/>
                          <a:cs typeface="Arial" charset="0"/>
                        </a:rPr>
                        <a:t>90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59.19%</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F8F3"/>
                    </a:solidFill>
                  </a:tcPr>
                </a:tc>
                <a:tc>
                  <a:txBody>
                    <a:bodyPr/>
                    <a:lstStyle/>
                    <a:p>
                      <a:pPr algn="ctr" rtl="0" fontAlgn="b"/>
                      <a:r>
                        <a:rPr lang="is-IS" sz="1400">
                          <a:effectLst/>
                          <a:latin typeface="Arial" charset="0"/>
                          <a:ea typeface="Arial" charset="0"/>
                          <a:cs typeface="Arial" charset="0"/>
                        </a:rPr>
                        <a:t>200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59.60%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E3CF"/>
                    </a:solidFill>
                  </a:tcPr>
                </a:tc>
                <a:tc>
                  <a:txBody>
                    <a:bodyPr/>
                    <a:lstStyle/>
                    <a:p>
                      <a:pPr algn="ctr" rtl="0" fontAlgn="b"/>
                      <a:r>
                        <a:rPr lang="en-US" sz="1400">
                          <a:effectLst/>
                          <a:latin typeface="Arial" charset="0"/>
                          <a:ea typeface="Arial" charset="0"/>
                          <a:cs typeface="Arial" charset="0"/>
                        </a:rPr>
                        <a:t>1</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59.12%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FCF9"/>
                    </a:solidFill>
                  </a:tcPr>
                </a:tc>
              </a:tr>
              <a:tr h="292417">
                <a:tc>
                  <a:txBody>
                    <a:bodyPr/>
                    <a:lstStyle/>
                    <a:p>
                      <a:pPr algn="ctr" rtl="0" fontAlgn="b"/>
                      <a:r>
                        <a:rPr lang="en-US" sz="1400" dirty="0">
                          <a:effectLst/>
                          <a:latin typeface="Arial" charset="0"/>
                          <a:ea typeface="Arial" charset="0"/>
                          <a:cs typeface="Arial" charset="0"/>
                        </a:rPr>
                        <a:t>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is-IS" sz="1400">
                          <a:effectLst/>
                          <a:latin typeface="Arial" charset="0"/>
                          <a:ea typeface="Arial" charset="0"/>
                          <a:cs typeface="Arial" charset="0"/>
                        </a:rPr>
                        <a:t>100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61.09%</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7BB8A"/>
                    </a:solidFill>
                  </a:tcPr>
                </a:tc>
                <a:tc>
                  <a:txBody>
                    <a:bodyPr/>
                    <a:lstStyle/>
                    <a:p>
                      <a:pPr algn="ctr" rtl="0" fontAlgn="b"/>
                      <a:r>
                        <a:rPr lang="en-US" sz="1400">
                          <a:effectLst/>
                          <a:latin typeface="Arial" charset="0"/>
                          <a:ea typeface="Arial" charset="0"/>
                          <a:cs typeface="Arial" charset="0"/>
                        </a:rPr>
                        <a:t>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59.98%</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F5EE"/>
                    </a:solidFill>
                  </a:tcPr>
                </a:tc>
                <a:tc>
                  <a:txBody>
                    <a:bodyPr/>
                    <a:lstStyle/>
                    <a:p>
                      <a:pPr algn="ctr" rtl="0" fontAlgn="b"/>
                      <a:r>
                        <a:rPr lang="is-IS" sz="1400" dirty="0">
                          <a:effectLst/>
                          <a:latin typeface="Arial" charset="0"/>
                          <a:ea typeface="Arial" charset="0"/>
                          <a:cs typeface="Arial" charset="0"/>
                        </a:rPr>
                        <a:t>125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60.11%</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6EFE2"/>
                    </a:solidFill>
                  </a:tcPr>
                </a:tc>
                <a:tc>
                  <a:txBody>
                    <a:bodyPr/>
                    <a:lstStyle/>
                    <a:p>
                      <a:pPr algn="ctr" rtl="0" fontAlgn="b"/>
                      <a:r>
                        <a:rPr lang="en-US" sz="1400" dirty="0" smtClean="0">
                          <a:effectLst/>
                          <a:latin typeface="Arial" charset="0"/>
                          <a:ea typeface="Arial" charset="0"/>
                          <a:cs typeface="Arial" charset="0"/>
                        </a:rPr>
                        <a:t>4</a:t>
                      </a:r>
                      <a:endParaRPr lang="mr-IN" sz="1400" dirty="0">
                        <a:effectLst/>
                        <a:latin typeface="Arial" charset="0"/>
                        <a:ea typeface="Arial" charset="0"/>
                        <a:cs typeface="Arial" charset="0"/>
                      </a:endParaRP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59.96%</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F6F0"/>
                    </a:solidFill>
                  </a:tcPr>
                </a:tc>
              </a:tr>
              <a:tr h="243837">
                <a:tc>
                  <a:txBody>
                    <a:bodyPr/>
                    <a:lstStyle/>
                    <a:p>
                      <a:pPr algn="ctr" rtl="0" fontAlgn="b"/>
                      <a:r>
                        <a:rPr lang="en-US" sz="1400">
                          <a:effectLst/>
                          <a:latin typeface="Arial" charset="0"/>
                          <a:ea typeface="Arial" charset="0"/>
                          <a:cs typeface="Arial" charset="0"/>
                        </a:rPr>
                        <a:t>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is-IS" sz="1400">
                          <a:effectLst/>
                          <a:latin typeface="Arial" charset="0"/>
                          <a:ea typeface="Arial" charset="0"/>
                          <a:cs typeface="Arial" charset="0"/>
                        </a:rPr>
                        <a:t>200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60.53%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FD9BD"/>
                    </a:solidFill>
                  </a:tcPr>
                </a:tc>
                <a:tc>
                  <a:txBody>
                    <a:bodyPr/>
                    <a:lstStyle/>
                    <a:p>
                      <a:pPr algn="ctr" rtl="0" fontAlgn="b"/>
                      <a:r>
                        <a:rPr lang="en-US" sz="1400">
                          <a:effectLst/>
                          <a:latin typeface="Arial" charset="0"/>
                          <a:ea typeface="Arial" charset="0"/>
                          <a:cs typeface="Arial" charset="0"/>
                        </a:rPr>
                        <a:t>10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60.09%</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F0E4"/>
                    </a:solidFill>
                  </a:tcPr>
                </a:tc>
                <a:tc>
                  <a:txBody>
                    <a:bodyPr/>
                    <a:lstStyle/>
                    <a:p>
                      <a:pPr algn="ctr" rtl="0" fontAlgn="b"/>
                      <a:r>
                        <a:rPr lang="en-US" sz="1400">
                          <a:effectLst/>
                          <a:latin typeface="Arial" charset="0"/>
                          <a:ea typeface="Arial" charset="0"/>
                          <a:cs typeface="Arial" charset="0"/>
                        </a:rPr>
                        <a:t>175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60.07%</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BF1E6"/>
                    </a:solidFill>
                  </a:tcPr>
                </a:tc>
                <a:tc>
                  <a:txBody>
                    <a:bodyPr/>
                    <a:lstStyle/>
                    <a:p>
                      <a:pPr algn="ctr" rtl="0" fontAlgn="b"/>
                      <a:r>
                        <a:rPr lang="en-US" sz="1400">
                          <a:effectLst/>
                          <a:latin typeface="Arial" charset="0"/>
                          <a:ea typeface="Arial" charset="0"/>
                          <a:cs typeface="Arial" charset="0"/>
                        </a:rPr>
                        <a:t>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59.96%</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F6EF"/>
                    </a:solidFill>
                  </a:tcPr>
                </a:tc>
              </a:tr>
              <a:tr h="243837">
                <a:tc>
                  <a:txBody>
                    <a:bodyPr/>
                    <a:lstStyle/>
                    <a:p>
                      <a:pPr algn="ctr" rtl="0" fontAlgn="b"/>
                      <a:r>
                        <a:rPr lang="en-US" sz="1400" dirty="0">
                          <a:effectLst/>
                          <a:latin typeface="Arial" charset="0"/>
                          <a:ea typeface="Arial" charset="0"/>
                          <a:cs typeface="Arial" charset="0"/>
                        </a:rPr>
                        <a:t>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is-IS" sz="1400">
                          <a:effectLst/>
                          <a:latin typeface="Arial" charset="0"/>
                          <a:ea typeface="Arial" charset="0"/>
                          <a:cs typeface="Arial" charset="0"/>
                        </a:rPr>
                        <a:t>400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59.92%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F8F3"/>
                    </a:solidFill>
                  </a:tcPr>
                </a:tc>
                <a:tc>
                  <a:txBody>
                    <a:bodyPr/>
                    <a:lstStyle/>
                    <a:p>
                      <a:pPr algn="ctr" rtl="0" fontAlgn="b"/>
                      <a:r>
                        <a:rPr lang="is-IS" sz="1400">
                          <a:effectLst/>
                          <a:latin typeface="Arial" charset="0"/>
                          <a:ea typeface="Arial" charset="0"/>
                          <a:cs typeface="Arial" charset="0"/>
                        </a:rPr>
                        <a:t>20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60.23%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8D8"/>
                    </a:solidFill>
                  </a:tcPr>
                </a:tc>
                <a:tc>
                  <a:txBody>
                    <a:bodyPr/>
                    <a:lstStyle/>
                    <a:p>
                      <a:pPr algn="ctr" rtl="0" fontAlgn="b"/>
                      <a:r>
                        <a:rPr lang="is-IS" sz="1400">
                          <a:effectLst/>
                          <a:latin typeface="Arial" charset="0"/>
                          <a:ea typeface="Arial" charset="0"/>
                          <a:cs typeface="Arial" charset="0"/>
                        </a:rPr>
                        <a:t>225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59.92%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9F4"/>
                    </a:solidFill>
                  </a:tcPr>
                </a:tc>
                <a:tc>
                  <a:txBody>
                    <a:bodyPr/>
                    <a:lstStyle/>
                    <a:p>
                      <a:pPr algn="ctr" rtl="0" fontAlgn="b"/>
                      <a:r>
                        <a:rPr lang="is-IS" sz="1400" dirty="0">
                          <a:effectLst/>
                          <a:latin typeface="Arial" charset="0"/>
                          <a:ea typeface="Arial" charset="0"/>
                          <a:cs typeface="Arial" charset="0"/>
                        </a:rPr>
                        <a:t>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59.78%</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92417">
                <a:tc>
                  <a:txBody>
                    <a:bodyPr/>
                    <a:lstStyle/>
                    <a:p>
                      <a:pPr algn="ctr" rtl="0" fontAlgn="b"/>
                      <a:r>
                        <a:rPr lang="en-US" sz="1400" dirty="0">
                          <a:effectLst/>
                          <a:latin typeface="Arial" charset="0"/>
                          <a:ea typeface="Arial" charset="0"/>
                          <a:cs typeface="Arial" charset="0"/>
                        </a:rPr>
                        <a:t>4</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is-IS" sz="1400">
                          <a:effectLst/>
                          <a:latin typeface="Arial" charset="0"/>
                          <a:ea typeface="Arial" charset="0"/>
                          <a:cs typeface="Arial" charset="0"/>
                        </a:rPr>
                        <a:t>100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60.67%</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7BB8A"/>
                    </a:solidFill>
                  </a:tcPr>
                </a:tc>
                <a:tc>
                  <a:txBody>
                    <a:bodyPr/>
                    <a:lstStyle/>
                    <a:p>
                      <a:pPr algn="ctr" rtl="0" fontAlgn="b"/>
                      <a:r>
                        <a:rPr lang="en-US" sz="1400">
                          <a:effectLst/>
                          <a:latin typeface="Arial" charset="0"/>
                          <a:ea typeface="Arial" charset="0"/>
                          <a:cs typeface="Arial" charset="0"/>
                        </a:rPr>
                        <a:t>10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60.13%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CF1E7"/>
                    </a:solidFill>
                  </a:tcPr>
                </a:tc>
                <a:tc>
                  <a:txBody>
                    <a:bodyPr/>
                    <a:lstStyle/>
                    <a:p>
                      <a:pPr algn="ctr" rtl="0" fontAlgn="b"/>
                      <a:r>
                        <a:rPr lang="is-IS" sz="1400">
                          <a:effectLst/>
                          <a:latin typeface="Arial" charset="0"/>
                          <a:ea typeface="Arial" charset="0"/>
                          <a:cs typeface="Arial" charset="0"/>
                        </a:rPr>
                        <a:t>125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60.05%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0F9F5"/>
                    </a:solidFill>
                  </a:tcPr>
                </a:tc>
                <a:tc>
                  <a:txBody>
                    <a:bodyPr/>
                    <a:lstStyle/>
                    <a:p>
                      <a:pPr algn="ctr" rtl="0" fontAlgn="b"/>
                      <a:r>
                        <a:rPr lang="en-US" sz="1400" dirty="0" smtClean="0">
                          <a:effectLst/>
                          <a:latin typeface="Arial" charset="0"/>
                          <a:ea typeface="Arial" charset="0"/>
                          <a:cs typeface="Arial" charset="0"/>
                        </a:rPr>
                        <a:t>4</a:t>
                      </a:r>
                      <a:endParaRPr lang="mr-IN" sz="1400" dirty="0">
                        <a:effectLst/>
                        <a:latin typeface="Arial" charset="0"/>
                        <a:ea typeface="Arial" charset="0"/>
                        <a:cs typeface="Arial" charset="0"/>
                      </a:endParaRP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60.02%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6FCF9"/>
                    </a:solidFill>
                  </a:tcPr>
                </a:tc>
              </a:tr>
              <a:tr h="243837">
                <a:tc>
                  <a:txBody>
                    <a:bodyPr/>
                    <a:lstStyle/>
                    <a:p>
                      <a:pPr algn="ctr" rtl="0" fontAlgn="b"/>
                      <a:r>
                        <a:rPr lang="en-US" sz="1400">
                          <a:effectLst/>
                          <a:latin typeface="Arial" charset="0"/>
                          <a:ea typeface="Arial" charset="0"/>
                          <a:cs typeface="Arial" charset="0"/>
                        </a:rPr>
                        <a:t>4</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is-IS" sz="1400">
                          <a:effectLst/>
                          <a:latin typeface="Arial" charset="0"/>
                          <a:ea typeface="Arial" charset="0"/>
                          <a:cs typeface="Arial" charset="0"/>
                        </a:rPr>
                        <a:t>125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60.52%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DCBA4"/>
                    </a:solidFill>
                  </a:tcPr>
                </a:tc>
                <a:tc>
                  <a:txBody>
                    <a:bodyPr/>
                    <a:lstStyle/>
                    <a:p>
                      <a:pPr algn="ctr" rtl="0" fontAlgn="b"/>
                      <a:r>
                        <a:rPr lang="is-IS" sz="1400">
                          <a:effectLst/>
                          <a:latin typeface="Arial" charset="0"/>
                          <a:ea typeface="Arial" charset="0"/>
                          <a:cs typeface="Arial" charset="0"/>
                        </a:rPr>
                        <a:t>20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60.15%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F0E4"/>
                    </a:solidFill>
                  </a:tcPr>
                </a:tc>
                <a:tc>
                  <a:txBody>
                    <a:bodyPr/>
                    <a:lstStyle/>
                    <a:p>
                      <a:pPr algn="ctr" rtl="0" fontAlgn="b"/>
                      <a:r>
                        <a:rPr lang="en-US" sz="1400">
                          <a:effectLst/>
                          <a:latin typeface="Arial" charset="0"/>
                          <a:ea typeface="Arial" charset="0"/>
                          <a:cs typeface="Arial" charset="0"/>
                        </a:rPr>
                        <a:t>150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60.05%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9F5"/>
                    </a:solidFill>
                  </a:tcPr>
                </a:tc>
                <a:tc>
                  <a:txBody>
                    <a:bodyPr/>
                    <a:lstStyle/>
                    <a:p>
                      <a:pPr algn="ctr" rtl="0" fontAlgn="b"/>
                      <a:r>
                        <a:rPr lang="en-US" sz="1400">
                          <a:effectLst/>
                          <a:latin typeface="Arial" charset="0"/>
                          <a:ea typeface="Arial" charset="0"/>
                          <a:cs typeface="Arial" charset="0"/>
                        </a:rPr>
                        <a:t>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60.13%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DF1E7"/>
                    </a:solidFill>
                  </a:tcPr>
                </a:tc>
              </a:tr>
              <a:tr h="243837">
                <a:tc>
                  <a:txBody>
                    <a:bodyPr/>
                    <a:lstStyle/>
                    <a:p>
                      <a:pPr algn="ctr" rtl="0" fontAlgn="b"/>
                      <a:r>
                        <a:rPr lang="en-US" sz="1400" dirty="0">
                          <a:effectLst/>
                          <a:latin typeface="Arial" charset="0"/>
                          <a:ea typeface="Arial" charset="0"/>
                          <a:cs typeface="Arial" charset="0"/>
                        </a:rPr>
                        <a:t>4</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400" dirty="0">
                          <a:effectLst/>
                          <a:latin typeface="Arial" charset="0"/>
                          <a:ea typeface="Arial" charset="0"/>
                          <a:cs typeface="Arial" charset="0"/>
                        </a:rPr>
                        <a:t>150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60.30%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E1CB"/>
                    </a:solidFill>
                  </a:tcPr>
                </a:tc>
                <a:tc>
                  <a:txBody>
                    <a:bodyPr/>
                    <a:lstStyle/>
                    <a:p>
                      <a:pPr algn="ctr" rtl="0" fontAlgn="b"/>
                      <a:r>
                        <a:rPr lang="en-US" sz="1400" dirty="0">
                          <a:effectLst/>
                          <a:latin typeface="Arial" charset="0"/>
                          <a:ea typeface="Arial" charset="0"/>
                          <a:cs typeface="Arial" charset="0"/>
                        </a:rPr>
                        <a:t>30</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60.03%</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BF8"/>
                    </a:solidFill>
                  </a:tcPr>
                </a:tc>
                <a:tc>
                  <a:txBody>
                    <a:bodyPr/>
                    <a:lstStyle/>
                    <a:p>
                      <a:pPr algn="ctr" rtl="0" fontAlgn="b"/>
                      <a:r>
                        <a:rPr lang="en-US" sz="1400">
                          <a:effectLst/>
                          <a:latin typeface="Arial" charset="0"/>
                          <a:ea typeface="Arial" charset="0"/>
                          <a:cs typeface="Arial" charset="0"/>
                        </a:rPr>
                        <a:t>175</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a:effectLst/>
                          <a:latin typeface="Arial" charset="0"/>
                          <a:ea typeface="Arial" charset="0"/>
                          <a:cs typeface="Arial" charset="0"/>
                        </a:rPr>
                        <a:t>60.12%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F2E8"/>
                    </a:solidFill>
                  </a:tcPr>
                </a:tc>
                <a:tc>
                  <a:txBody>
                    <a:bodyPr/>
                    <a:lstStyle/>
                    <a:p>
                      <a:pPr algn="ctr" rtl="0" fontAlgn="b"/>
                      <a:r>
                        <a:rPr lang="is-IS" sz="1400" dirty="0">
                          <a:effectLst/>
                          <a:latin typeface="Arial" charset="0"/>
                          <a:ea typeface="Arial" charset="0"/>
                          <a:cs typeface="Arial" charset="0"/>
                        </a:rPr>
                        <a:t>2</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mr-IN" sz="1400" dirty="0">
                          <a:effectLst/>
                          <a:latin typeface="Arial" charset="0"/>
                          <a:ea typeface="Arial" charset="0"/>
                          <a:cs typeface="Arial" charset="0"/>
                        </a:rPr>
                        <a:t>59.99%</a:t>
                      </a:r>
                    </a:p>
                  </a:txBody>
                  <a:tcPr marL="3909" marR="3909" marT="2606" marB="26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80" name="TextBox 79">
            <a:extLst>
              <a:ext uri="{FF2B5EF4-FFF2-40B4-BE49-F238E27FC236}">
                <a16:creationId xmlns:a16="http://schemas.microsoft.com/office/drawing/2014/main" xmlns="" id="{266F8AA5-EED7-4157-BED3-003C18FE2FD0}"/>
              </a:ext>
            </a:extLst>
          </p:cNvPr>
          <p:cNvSpPr txBox="1"/>
          <p:nvPr/>
        </p:nvSpPr>
        <p:spPr>
          <a:xfrm>
            <a:off x="15252180" y="13371524"/>
            <a:ext cx="13346325" cy="1477328"/>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We first optimized pressure. Typically, higher pressures improve efficiency, as shown by the Nernst equation. However, in our case, the pressure differential across the membrane increased H</a:t>
            </a:r>
            <a:r>
              <a:rPr lang="en-US" sz="3000" baseline="-25000" dirty="0" smtClean="0">
                <a:latin typeface="Arial" charset="0"/>
                <a:ea typeface="Arial" charset="0"/>
                <a:cs typeface="Arial" charset="0"/>
              </a:rPr>
              <a:t>2</a:t>
            </a:r>
            <a:r>
              <a:rPr lang="en-US" sz="3000" dirty="0" smtClean="0">
                <a:latin typeface="Arial" charset="0"/>
                <a:ea typeface="Arial" charset="0"/>
                <a:cs typeface="Arial" charset="0"/>
              </a:rPr>
              <a:t> crossover, reducing efficiency.</a:t>
            </a:r>
          </a:p>
        </p:txBody>
      </p:sp>
      <p:sp>
        <p:nvSpPr>
          <p:cNvPr id="81" name="TextBox 80">
            <a:extLst>
              <a:ext uri="{FF2B5EF4-FFF2-40B4-BE49-F238E27FC236}">
                <a16:creationId xmlns:a16="http://schemas.microsoft.com/office/drawing/2014/main" xmlns="" id="{266F8AA5-EED7-4157-BED3-003C18FE2FD0}"/>
              </a:ext>
            </a:extLst>
          </p:cNvPr>
          <p:cNvSpPr txBox="1"/>
          <p:nvPr/>
        </p:nvSpPr>
        <p:spPr>
          <a:xfrm>
            <a:off x="15252179" y="19537408"/>
            <a:ext cx="13346325" cy="1477328"/>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Once optimal pressure was determined, fan speed was analyzed. Higher fan speed provides more oxygen to the FC and assists with thermal management, but requires more power. An optimal speed of 30% DC was established.</a:t>
            </a:r>
          </a:p>
        </p:txBody>
      </p:sp>
      <p:sp>
        <p:nvSpPr>
          <p:cNvPr id="82" name="TextBox 81">
            <a:extLst>
              <a:ext uri="{FF2B5EF4-FFF2-40B4-BE49-F238E27FC236}">
                <a16:creationId xmlns:a16="http://schemas.microsoft.com/office/drawing/2014/main" xmlns="" id="{266F8AA5-EED7-4157-BED3-003C18FE2FD0}"/>
              </a:ext>
            </a:extLst>
          </p:cNvPr>
          <p:cNvSpPr txBox="1"/>
          <p:nvPr/>
        </p:nvSpPr>
        <p:spPr>
          <a:xfrm>
            <a:off x="15248558" y="25168305"/>
            <a:ext cx="13346325" cy="2862322"/>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The critical variable to optimize is humidity. Increased humidity in the membrane reduces </a:t>
            </a:r>
            <a:r>
              <a:rPr lang="en-US" sz="3000" dirty="0" err="1" smtClean="0">
                <a:latin typeface="Arial" charset="0"/>
                <a:ea typeface="Arial" charset="0"/>
                <a:cs typeface="Arial" charset="0"/>
              </a:rPr>
              <a:t>ohmic</a:t>
            </a:r>
            <a:r>
              <a:rPr lang="en-US" sz="3000" dirty="0" smtClean="0">
                <a:latin typeface="Arial" charset="0"/>
                <a:ea typeface="Arial" charset="0"/>
                <a:cs typeface="Arial" charset="0"/>
              </a:rPr>
              <a:t> losses. Traditionally, this is done through bubble humidification of the anode gas, but our analysis showed limited contributions after initial humidification. We therefore focused on internal humidification by short circuiting to produce liquid water at the cathode side. We implemented a robust gradient descent methodology to optimize shorting parameters.</a:t>
            </a:r>
          </a:p>
        </p:txBody>
      </p:sp>
      <p:sp>
        <p:nvSpPr>
          <p:cNvPr id="83" name="TextBox 82">
            <a:extLst>
              <a:ext uri="{FF2B5EF4-FFF2-40B4-BE49-F238E27FC236}">
                <a16:creationId xmlns:a16="http://schemas.microsoft.com/office/drawing/2014/main" xmlns="" id="{266F8AA5-EED7-4157-BED3-003C18FE2FD0}"/>
              </a:ext>
            </a:extLst>
          </p:cNvPr>
          <p:cNvSpPr txBox="1"/>
          <p:nvPr/>
        </p:nvSpPr>
        <p:spPr>
          <a:xfrm>
            <a:off x="29902837" y="7685961"/>
            <a:ext cx="13346325" cy="1938992"/>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The previous analysis was dependent on constant power output of the fuel cell using a </a:t>
            </a:r>
            <a:r>
              <a:rPr lang="en-US" sz="3000" dirty="0">
                <a:latin typeface="Arial" charset="0"/>
                <a:ea typeface="Arial" charset="0"/>
                <a:cs typeface="Arial" charset="0"/>
              </a:rPr>
              <a:t>DC/DC converter and supercapacitor </a:t>
            </a:r>
            <a:r>
              <a:rPr lang="en-US" sz="3000" dirty="0" smtClean="0">
                <a:latin typeface="Arial" charset="0"/>
                <a:ea typeface="Arial" charset="0"/>
                <a:cs typeface="Arial" charset="0"/>
              </a:rPr>
              <a:t>storage system. An active converter would change the FC voltage to match the supercapacitor voltage. However, this is not 100% efficient, as shown below.</a:t>
            </a:r>
          </a:p>
        </p:txBody>
      </p:sp>
      <p:pic>
        <p:nvPicPr>
          <p:cNvPr id="69" name="Picture 6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902837" y="9746333"/>
            <a:ext cx="5212533" cy="4068716"/>
          </a:xfrm>
          <a:prstGeom prst="rect">
            <a:avLst/>
          </a:prstGeom>
        </p:spPr>
      </p:pic>
      <p:sp>
        <p:nvSpPr>
          <p:cNvPr id="85" name="TextBox 84">
            <a:extLst>
              <a:ext uri="{FF2B5EF4-FFF2-40B4-BE49-F238E27FC236}">
                <a16:creationId xmlns:a16="http://schemas.microsoft.com/office/drawing/2014/main" xmlns="" id="{266F8AA5-EED7-4157-BED3-003C18FE2FD0}"/>
              </a:ext>
            </a:extLst>
          </p:cNvPr>
          <p:cNvSpPr txBox="1"/>
          <p:nvPr/>
        </p:nvSpPr>
        <p:spPr>
          <a:xfrm>
            <a:off x="34875885" y="9925490"/>
            <a:ext cx="8373277" cy="3323987"/>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Therefore, for the world record attempt, we removed the active DC/DC converter and instead used a passive charging mechanism based on voltage of the supercapacitors. This required more careful selection of the </a:t>
            </a:r>
            <a:r>
              <a:rPr lang="en-US" sz="3000" dirty="0" err="1" smtClean="0">
                <a:latin typeface="Arial" charset="0"/>
                <a:ea typeface="Arial" charset="0"/>
                <a:cs typeface="Arial" charset="0"/>
              </a:rPr>
              <a:t>supercap</a:t>
            </a:r>
            <a:r>
              <a:rPr lang="en-US" sz="3000" dirty="0" smtClean="0">
                <a:latin typeface="Arial" charset="0"/>
                <a:ea typeface="Arial" charset="0"/>
                <a:cs typeface="Arial" charset="0"/>
              </a:rPr>
              <a:t> bank, which was achieved by simulating the load profile during the race.</a:t>
            </a:r>
          </a:p>
        </p:txBody>
      </p:sp>
      <p:pic>
        <p:nvPicPr>
          <p:cNvPr id="70" name="Picture 6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902836" y="14053188"/>
            <a:ext cx="5212533" cy="4214388"/>
          </a:xfrm>
          <a:prstGeom prst="rect">
            <a:avLst/>
          </a:prstGeom>
        </p:spPr>
      </p:pic>
      <p:pic>
        <p:nvPicPr>
          <p:cNvPr id="71" name="Picture 7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875885" y="13620927"/>
            <a:ext cx="6227818" cy="4604064"/>
          </a:xfrm>
          <a:prstGeom prst="rect">
            <a:avLst/>
          </a:prstGeom>
        </p:spPr>
      </p:pic>
      <p:sp>
        <p:nvSpPr>
          <p:cNvPr id="88" name="TextBox 87">
            <a:extLst>
              <a:ext uri="{FF2B5EF4-FFF2-40B4-BE49-F238E27FC236}">
                <a16:creationId xmlns:a16="http://schemas.microsoft.com/office/drawing/2014/main" xmlns="" id="{266F8AA5-EED7-4157-BED3-003C18FE2FD0}"/>
              </a:ext>
            </a:extLst>
          </p:cNvPr>
          <p:cNvSpPr txBox="1"/>
          <p:nvPr/>
        </p:nvSpPr>
        <p:spPr>
          <a:xfrm>
            <a:off x="29902836" y="18528153"/>
            <a:ext cx="13346325" cy="1477328"/>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Based on this analysis, we chose 7 supercapacitors (2.7V, 1200F each) in series. The voltage ranged from 15.5 </a:t>
            </a:r>
            <a:r>
              <a:rPr lang="mr-IN" sz="3000" dirty="0" smtClean="0">
                <a:latin typeface="Arial" charset="0"/>
                <a:ea typeface="Arial" charset="0"/>
                <a:cs typeface="Arial" charset="0"/>
              </a:rPr>
              <a:t>–</a:t>
            </a:r>
            <a:r>
              <a:rPr lang="en-US" sz="3000" dirty="0" smtClean="0">
                <a:latin typeface="Arial" charset="0"/>
                <a:ea typeface="Arial" charset="0"/>
                <a:cs typeface="Arial" charset="0"/>
              </a:rPr>
              <a:t> 16V, within the FC operating range.</a:t>
            </a:r>
            <a:br>
              <a:rPr lang="en-US" sz="3000" dirty="0" smtClean="0">
                <a:latin typeface="Arial" charset="0"/>
                <a:ea typeface="Arial" charset="0"/>
                <a:cs typeface="Arial" charset="0"/>
              </a:rPr>
            </a:br>
            <a:endParaRPr lang="en-US" sz="3000" dirty="0" smtClean="0">
              <a:latin typeface="Arial" charset="0"/>
              <a:ea typeface="Arial" charset="0"/>
              <a:cs typeface="Arial" charset="0"/>
            </a:endParaRPr>
          </a:p>
        </p:txBody>
      </p:sp>
      <p:pic>
        <p:nvPicPr>
          <p:cNvPr id="1030" name="Picture 6" descr="https://lh4.googleusercontent.com/JmCzf8Q56yGZq_FvIaF13F9kV7SpnkzQQTI8YN9vIsc19mNomLHtShDr44E4-qYMEqndTNjCJ02vdr0UTW7uITOwXZwJEHDnYFrOWsnIVz3BzJxljgccYigI_TEzMdd1ihfl3dT2PA"/>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0000" l="0" r="99167"/>
                    </a14:imgEffect>
                  </a14:imgLayer>
                </a14:imgProps>
              </a:ext>
              <a:ext uri="{28A0092B-C50C-407E-A947-70E740481C1C}">
                <a14:useLocalDpi xmlns:a14="http://schemas.microsoft.com/office/drawing/2010/main" val="0"/>
              </a:ext>
            </a:extLst>
          </a:blip>
          <a:srcRect/>
          <a:stretch>
            <a:fillRect/>
          </a:stretch>
        </p:blipFill>
        <p:spPr bwMode="auto">
          <a:xfrm rot="16200000">
            <a:off x="39784658" y="13365601"/>
            <a:ext cx="4547190" cy="454719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7849470" y="19804393"/>
            <a:ext cx="5399691" cy="3816719"/>
          </a:xfrm>
          <a:prstGeom prst="rect">
            <a:avLst/>
          </a:prstGeom>
        </p:spPr>
      </p:pic>
      <p:sp>
        <p:nvSpPr>
          <p:cNvPr id="91" name="TextBox 90">
            <a:extLst>
              <a:ext uri="{FF2B5EF4-FFF2-40B4-BE49-F238E27FC236}">
                <a16:creationId xmlns:a16="http://schemas.microsoft.com/office/drawing/2014/main" xmlns="" id="{266F8AA5-EED7-4157-BED3-003C18FE2FD0}"/>
              </a:ext>
            </a:extLst>
          </p:cNvPr>
          <p:cNvSpPr txBox="1"/>
          <p:nvPr/>
        </p:nvSpPr>
        <p:spPr>
          <a:xfrm>
            <a:off x="29902836" y="19865564"/>
            <a:ext cx="7669376" cy="3785652"/>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For the passive connection, a novel shorting mechanism was proposed to retain the position of the IV curve. It was verified that shorting only needed to occur during discharge due to the large transients. A load shorting optimization was conducted, with final results of a 15 </a:t>
            </a:r>
            <a:r>
              <a:rPr lang="en-US" sz="3000" dirty="0" err="1" smtClean="0">
                <a:latin typeface="Arial" charset="0"/>
                <a:ea typeface="Arial" charset="0"/>
                <a:cs typeface="Arial" charset="0"/>
              </a:rPr>
              <a:t>ms</a:t>
            </a:r>
            <a:r>
              <a:rPr lang="en-US" sz="3000" dirty="0" smtClean="0">
                <a:latin typeface="Arial" charset="0"/>
                <a:ea typeface="Arial" charset="0"/>
                <a:cs typeface="Arial" charset="0"/>
              </a:rPr>
              <a:t> short every 10 s.</a:t>
            </a:r>
            <a:br>
              <a:rPr lang="en-US" sz="3000" dirty="0" smtClean="0">
                <a:latin typeface="Arial" charset="0"/>
                <a:ea typeface="Arial" charset="0"/>
                <a:cs typeface="Arial" charset="0"/>
              </a:rPr>
            </a:br>
            <a:endParaRPr lang="en-US" sz="3000" dirty="0" smtClean="0">
              <a:latin typeface="Arial" charset="0"/>
              <a:ea typeface="Arial" charset="0"/>
              <a:cs typeface="Arial" charset="0"/>
            </a:endParaRPr>
          </a:p>
        </p:txBody>
      </p:sp>
      <p:sp>
        <p:nvSpPr>
          <p:cNvPr id="93" name="TextBox 92">
            <a:extLst>
              <a:ext uri="{FF2B5EF4-FFF2-40B4-BE49-F238E27FC236}">
                <a16:creationId xmlns:a16="http://schemas.microsoft.com/office/drawing/2014/main" xmlns="" id="{266F8AA5-EED7-4157-BED3-003C18FE2FD0}"/>
              </a:ext>
            </a:extLst>
          </p:cNvPr>
          <p:cNvSpPr txBox="1"/>
          <p:nvPr/>
        </p:nvSpPr>
        <p:spPr>
          <a:xfrm>
            <a:off x="29902836" y="23651939"/>
            <a:ext cx="13346325" cy="553998"/>
          </a:xfrm>
          <a:prstGeom prst="rect">
            <a:avLst/>
          </a:prstGeom>
          <a:noFill/>
        </p:spPr>
        <p:txBody>
          <a:bodyPr wrap="square" rtlCol="0">
            <a:spAutoFit/>
          </a:bodyPr>
          <a:lstStyle/>
          <a:p>
            <a:pPr algn="just">
              <a:spcAft>
                <a:spcPts val="1200"/>
              </a:spcAft>
            </a:pPr>
            <a:r>
              <a:rPr lang="en-US" sz="3000">
                <a:latin typeface="Arial" charset="0"/>
                <a:ea typeface="Arial" charset="0"/>
                <a:cs typeface="Arial" charset="0"/>
              </a:rPr>
              <a:t>The data from the world record-breaking run is shown below.</a:t>
            </a:r>
            <a:endParaRPr lang="en-US" sz="3000" dirty="0">
              <a:latin typeface="Arial" charset="0"/>
              <a:ea typeface="Arial" charset="0"/>
              <a:cs typeface="Arial" charset="0"/>
            </a:endParaRPr>
          </a:p>
        </p:txBody>
      </p:sp>
      <p:pic>
        <p:nvPicPr>
          <p:cNvPr id="74" name="Picture 7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938245" y="24263034"/>
            <a:ext cx="5331338" cy="3802773"/>
          </a:xfrm>
          <a:prstGeom prst="rect">
            <a:avLst/>
          </a:prstGeom>
        </p:spPr>
      </p:pic>
      <p:pic>
        <p:nvPicPr>
          <p:cNvPr id="75" name="Picture 7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7002384" y="24240644"/>
            <a:ext cx="5325232" cy="3740561"/>
          </a:xfrm>
          <a:prstGeom prst="rect">
            <a:avLst/>
          </a:prstGeom>
        </p:spPr>
      </p:pic>
      <p:sp>
        <p:nvSpPr>
          <p:cNvPr id="96" name="TextBox 95">
            <a:extLst>
              <a:ext uri="{FF2B5EF4-FFF2-40B4-BE49-F238E27FC236}">
                <a16:creationId xmlns:a16="http://schemas.microsoft.com/office/drawing/2014/main" xmlns="" id="{266F8AA5-EED7-4157-BED3-003C18FE2FD0}"/>
              </a:ext>
            </a:extLst>
          </p:cNvPr>
          <p:cNvSpPr txBox="1"/>
          <p:nvPr/>
        </p:nvSpPr>
        <p:spPr>
          <a:xfrm>
            <a:off x="29735927" y="29968062"/>
            <a:ext cx="13680142" cy="2400657"/>
          </a:xfrm>
          <a:prstGeom prst="rect">
            <a:avLst/>
          </a:prstGeom>
          <a:noFill/>
        </p:spPr>
        <p:txBody>
          <a:bodyPr wrap="square" rtlCol="0">
            <a:spAutoFit/>
          </a:bodyPr>
          <a:lstStyle/>
          <a:p>
            <a:pPr algn="just">
              <a:spcAft>
                <a:spcPts val="1200"/>
              </a:spcAft>
            </a:pPr>
            <a:r>
              <a:rPr lang="en-US" sz="3000" dirty="0" smtClean="0">
                <a:latin typeface="Arial" charset="0"/>
                <a:ea typeface="Arial" charset="0"/>
                <a:cs typeface="Arial" charset="0"/>
              </a:rPr>
              <a:t>In this study, we have shown how we maximized the efficiency of a commercial PEMFC by optimizing various operational variables. We have also discussed the integration of the FC with a supercapacitor storage system for load leveling. Our innovations resulted in an increase of FC efficiency to 58.9%, allowing our car to break the Guinness World Record for fuel efficiency at 14,573 </a:t>
            </a:r>
            <a:r>
              <a:rPr lang="en-US" sz="3000" dirty="0" err="1" smtClean="0">
                <a:latin typeface="Arial" charset="0"/>
                <a:ea typeface="Arial" charset="0"/>
                <a:cs typeface="Arial" charset="0"/>
              </a:rPr>
              <a:t>MPGe</a:t>
            </a:r>
            <a:r>
              <a:rPr lang="en-US" sz="3000" dirty="0" smtClean="0">
                <a:latin typeface="Arial" charset="0"/>
                <a:ea typeface="Arial" charset="0"/>
                <a:cs typeface="Arial" charset="0"/>
              </a:rPr>
              <a:t>.</a:t>
            </a:r>
            <a:endParaRPr lang="en-US" sz="3000" dirty="0">
              <a:latin typeface="Arial" charset="0"/>
              <a:ea typeface="Arial" charset="0"/>
              <a:cs typeface="Arial" charset="0"/>
            </a:endParaRPr>
          </a:p>
        </p:txBody>
      </p:sp>
      <p:cxnSp>
        <p:nvCxnSpPr>
          <p:cNvPr id="79" name="Straight Connector 78"/>
          <p:cNvCxnSpPr/>
          <p:nvPr/>
        </p:nvCxnSpPr>
        <p:spPr>
          <a:xfrm flipH="1">
            <a:off x="14665567" y="5486400"/>
            <a:ext cx="1643" cy="274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9280083" y="5486400"/>
            <a:ext cx="1643" cy="274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0341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3686</TotalTime>
  <Words>975</Words>
  <Application>Microsoft Macintosh PowerPoint</Application>
  <PresentationFormat>Custom</PresentationFormat>
  <Paragraphs>139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 Narrow</vt:lpstr>
      <vt:lpstr>Calibri</vt:lpstr>
      <vt:lpstr>Calibri Light</vt:lpstr>
      <vt:lpstr>Arial</vt:lpstr>
      <vt:lpstr>Office Theme</vt:lpstr>
      <vt:lpstr>PowerPoint Presentation</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dc:creator>
  <cp:lastModifiedBy>Shomik Verma</cp:lastModifiedBy>
  <cp:revision>84</cp:revision>
  <cp:lastPrinted>2018-11-01T06:41:26Z</cp:lastPrinted>
  <dcterms:created xsi:type="dcterms:W3CDTF">2017-11-04T17:27:29Z</dcterms:created>
  <dcterms:modified xsi:type="dcterms:W3CDTF">2018-11-02T22:42:26Z</dcterms:modified>
</cp:coreProperties>
</file>